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8"/>
  </p:notesMasterIdLst>
  <p:handoutMasterIdLst>
    <p:handoutMasterId r:id="rId39"/>
  </p:handoutMasterIdLst>
  <p:sldIdLst>
    <p:sldId id="283" r:id="rId5"/>
    <p:sldId id="286" r:id="rId6"/>
    <p:sldId id="287" r:id="rId7"/>
    <p:sldId id="319" r:id="rId8"/>
    <p:sldId id="288" r:id="rId9"/>
    <p:sldId id="307" r:id="rId10"/>
    <p:sldId id="306" r:id="rId11"/>
    <p:sldId id="289" r:id="rId12"/>
    <p:sldId id="308" r:id="rId13"/>
    <p:sldId id="290" r:id="rId14"/>
    <p:sldId id="291" r:id="rId15"/>
    <p:sldId id="309" r:id="rId16"/>
    <p:sldId id="310" r:id="rId17"/>
    <p:sldId id="311" r:id="rId18"/>
    <p:sldId id="292" r:id="rId19"/>
    <p:sldId id="300" r:id="rId20"/>
    <p:sldId id="312" r:id="rId21"/>
    <p:sldId id="302" r:id="rId22"/>
    <p:sldId id="317" r:id="rId23"/>
    <p:sldId id="303" r:id="rId24"/>
    <p:sldId id="301" r:id="rId25"/>
    <p:sldId id="316" r:id="rId26"/>
    <p:sldId id="295" r:id="rId27"/>
    <p:sldId id="318" r:id="rId28"/>
    <p:sldId id="296" r:id="rId29"/>
    <p:sldId id="314" r:id="rId30"/>
    <p:sldId id="293" r:id="rId31"/>
    <p:sldId id="297" r:id="rId32"/>
    <p:sldId id="315" r:id="rId33"/>
    <p:sldId id="320" r:id="rId34"/>
    <p:sldId id="321" r:id="rId35"/>
    <p:sldId id="322" r:id="rId36"/>
    <p:sldId id="305"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on H Leonard" initials="anon" lastIdx="6" clrIdx="0"/>
  <p:cmAuthor id="1" name="Anon" initials="anon" lastIdx="6" clrIdx="1"/>
  <p:cmAuthor id="2" name="SHRM" initials="S" lastIdx="13" clrIdx="2"/>
  <p:cmAuthor id="3" name="Audra Nelson" initials="AN" lastIdx="2" clrIdx="3"/>
  <p:cmAuthor id="4" name="Windows User" initials="WU"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92BE"/>
    <a:srgbClr val="333333"/>
    <a:srgbClr val="0B5594"/>
    <a:srgbClr val="6F90BB"/>
    <a:srgbClr val="6D8EBB"/>
    <a:srgbClr val="7091BC"/>
    <a:srgbClr val="7192BD"/>
    <a:srgbClr val="749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85362" autoAdjust="0"/>
  </p:normalViewPr>
  <p:slideViewPr>
    <p:cSldViewPr>
      <p:cViewPr varScale="1">
        <p:scale>
          <a:sx n="60" d="100"/>
          <a:sy n="60" d="100"/>
        </p:scale>
        <p:origin x="-564" y="-7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180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6962658076831341"/>
          <c:y val="3.0303042353870456E-2"/>
        </c:manualLayout>
      </c:layout>
      <c:overlay val="0"/>
    </c:title>
    <c:autoTitleDeleted val="0"/>
    <c:plotArea>
      <c:layout/>
      <c:pieChart>
        <c:varyColors val="1"/>
        <c:ser>
          <c:idx val="0"/>
          <c:order val="0"/>
          <c:tx>
            <c:strRef>
              <c:f>Sheet1!$B$1</c:f>
              <c:strCache>
                <c:ptCount val="1"/>
                <c:pt idx="0">
                  <c:v>Private Industry</c:v>
                </c:pt>
              </c:strCache>
            </c:strRef>
          </c:tx>
          <c:dLbls>
            <c:dLbl>
              <c:idx val="0"/>
              <c:layout>
                <c:manualLayout>
                  <c:x val="4.4603939956944026E-2"/>
                  <c:y val="-0.13116405438799594"/>
                </c:manualLayout>
              </c:layout>
              <c:showLegendKey val="0"/>
              <c:showVal val="1"/>
              <c:showCatName val="0"/>
              <c:showSerName val="0"/>
              <c:showPercent val="0"/>
              <c:showBubbleSize val="0"/>
            </c:dLbl>
            <c:dLbl>
              <c:idx val="1"/>
              <c:layout>
                <c:manualLayout>
                  <c:x val="-2.6656934737090451E-2"/>
                  <c:y val="2.0615613065940262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Compensation</c:v>
                </c:pt>
                <c:pt idx="1">
                  <c:v>Benefits</c:v>
                </c:pt>
              </c:strCache>
            </c:strRef>
          </c:cat>
          <c:val>
            <c:numRef>
              <c:f>Sheet1!$B$2:$B$3</c:f>
              <c:numCache>
                <c:formatCode>"$"#,##0_);[Red]\("$"#,##0\)</c:formatCode>
                <c:ptCount val="2"/>
                <c:pt idx="0" formatCode="&quot;$&quot;#,##0.00_);[Red]\(&quot;$&quot;#,##0.00\)">
                  <c:v>19.41</c:v>
                </c:pt>
                <c:pt idx="1">
                  <c:v>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State </a:t>
            </a:r>
            <a:r>
              <a:rPr lang="en-US" dirty="0" smtClean="0"/>
              <a:t>and </a:t>
            </a:r>
            <a:r>
              <a:rPr lang="en-US" dirty="0"/>
              <a:t>Local Government</a:t>
            </a:r>
          </a:p>
        </c:rich>
      </c:tx>
      <c:layout/>
      <c:overlay val="0"/>
    </c:title>
    <c:autoTitleDeleted val="0"/>
    <c:plotArea>
      <c:layout/>
      <c:pieChart>
        <c:varyColors val="1"/>
        <c:ser>
          <c:idx val="0"/>
          <c:order val="0"/>
          <c:tx>
            <c:strRef>
              <c:f>Sheet1!$B$1</c:f>
              <c:strCache>
                <c:ptCount val="1"/>
                <c:pt idx="0">
                  <c:v>State &amp; Local Government</c:v>
                </c:pt>
              </c:strCache>
            </c:strRef>
          </c:tx>
          <c:dLbls>
            <c:dLbl>
              <c:idx val="0"/>
              <c:layout>
                <c:manualLayout>
                  <c:x val="3.6880594252641494E-2"/>
                  <c:y val="-1.0457442819647544E-3"/>
                </c:manualLayout>
              </c:layout>
              <c:showLegendKey val="0"/>
              <c:showVal val="1"/>
              <c:showCatName val="0"/>
              <c:showSerName val="0"/>
              <c:showPercent val="0"/>
              <c:showBubbleSize val="0"/>
            </c:dLbl>
            <c:dLbl>
              <c:idx val="1"/>
              <c:layout>
                <c:manualLayout>
                  <c:x val="-2.9319940776633812E-2"/>
                  <c:y val="-2.1024746906636669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Compensation</c:v>
                </c:pt>
                <c:pt idx="1">
                  <c:v>Benefits</c:v>
                </c:pt>
              </c:strCache>
            </c:strRef>
          </c:cat>
          <c:val>
            <c:numRef>
              <c:f>Sheet1!$B$2:$B$3</c:f>
              <c:numCache>
                <c:formatCode>"$"#,##0.00_);[Red]\("$"#,##0.00\)</c:formatCode>
                <c:ptCount val="2"/>
                <c:pt idx="0">
                  <c:v>26.1</c:v>
                </c:pt>
                <c:pt idx="1">
                  <c:v>13.5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253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253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253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E044D01-3476-4823-A05C-A41817C42528}" type="slidenum">
              <a:rPr lang="en-US"/>
              <a:pPr/>
              <a:t>‹#›</a:t>
            </a:fld>
            <a:endParaRPr lang="en-US" dirty="0"/>
          </a:p>
        </p:txBody>
      </p:sp>
    </p:spTree>
    <p:extLst>
      <p:ext uri="{BB962C8B-B14F-4D97-AF65-F5344CB8AC3E}">
        <p14:creationId xmlns:p14="http://schemas.microsoft.com/office/powerpoint/2010/main" val="803209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37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37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37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65E9A6-7FAE-4D27-84A3-4339E177850F}" type="slidenum">
              <a:rPr lang="en-US"/>
              <a:pPr/>
              <a:t>‹#›</a:t>
            </a:fld>
            <a:endParaRPr lang="en-US" dirty="0"/>
          </a:p>
        </p:txBody>
      </p:sp>
    </p:spTree>
    <p:extLst>
      <p:ext uri="{BB962C8B-B14F-4D97-AF65-F5344CB8AC3E}">
        <p14:creationId xmlns:p14="http://schemas.microsoft.com/office/powerpoint/2010/main" val="265326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267201"/>
            <a:ext cx="5607050" cy="4332288"/>
          </a:xfrm>
        </p:spPr>
        <p:txBody>
          <a:bodyPr>
            <a:normAutofit fontScale="70000" lnSpcReduction="20000"/>
          </a:bodyPr>
          <a:lstStyle/>
          <a:p>
            <a:pPr>
              <a:buFont typeface="Arial" pitchFamily="34" charset="0"/>
              <a:buNone/>
            </a:pPr>
            <a:r>
              <a:rPr lang="en-US" dirty="0" smtClean="0"/>
              <a:t>Slide 10 (9 minutes)</a:t>
            </a:r>
          </a:p>
          <a:p>
            <a:endParaRPr lang="en-US" sz="1200" kern="1200" dirty="0" smtClean="0">
              <a:solidFill>
                <a:schemeClr val="tx1"/>
              </a:solidFill>
              <a:latin typeface="Arial" charset="0"/>
              <a:ea typeface="+mn-ea"/>
              <a:cs typeface="+mn-cs"/>
            </a:endParaRPr>
          </a:p>
          <a:p>
            <a:pPr>
              <a:buFont typeface="Arial" pitchFamily="34" charset="0"/>
              <a:buNone/>
            </a:pPr>
            <a:r>
              <a:rPr lang="en-US" sz="1200" b="1" dirty="0" smtClean="0"/>
              <a:t>Spouse/family income continuation</a:t>
            </a:r>
            <a:r>
              <a:rPr lang="en-US" sz="1200" b="1" baseline="0" dirty="0" smtClean="0"/>
              <a:t> </a:t>
            </a:r>
            <a:r>
              <a:rPr lang="en-US" sz="1200" baseline="0" dirty="0" smtClean="0"/>
              <a:t>includes life insurance and accidental death and dismemberment insurance (AD&amp;D). An important distinction between life insurance and AD&amp;D is that AD&amp;D pays only in the event that the employee’s death is due to an accident as opposed to an illness. AD&amp;D also pays in the event of a loss of body part such as a finger, arm or leg.</a:t>
            </a:r>
          </a:p>
          <a:p>
            <a:pPr>
              <a:buFont typeface="Arial" pitchFamily="34" charset="0"/>
              <a:buChar char="•"/>
            </a:pPr>
            <a:endParaRPr lang="en-US" sz="1200" baseline="0" dirty="0" smtClean="0"/>
          </a:p>
          <a:p>
            <a:pPr>
              <a:buFont typeface="Arial" pitchFamily="34" charset="0"/>
              <a:buNone/>
            </a:pPr>
            <a:r>
              <a:rPr lang="en-US" sz="1200" b="1" dirty="0" smtClean="0"/>
              <a:t>Health and liability protection </a:t>
            </a:r>
            <a:r>
              <a:rPr lang="en-US" sz="1200" dirty="0" smtClean="0"/>
              <a:t>includes medical, dental, vision, prescription drug, flexible spending accounts and/or long-term care insurance, just name a few. Let’s briefly</a:t>
            </a:r>
            <a:r>
              <a:rPr lang="en-US" sz="1200" baseline="0" dirty="0" smtClean="0"/>
              <a:t> distinguish among a couple common types of medical insurance:</a:t>
            </a:r>
          </a:p>
          <a:p>
            <a:pPr>
              <a:buFont typeface="Arial" pitchFamily="34" charset="0"/>
              <a:buNone/>
            </a:pPr>
            <a:endParaRPr lang="en-US" sz="1200" baseline="0" dirty="0" smtClean="0"/>
          </a:p>
          <a:p>
            <a:pPr marL="228600" indent="-228600">
              <a:buAutoNum type="arabicPeriod"/>
            </a:pPr>
            <a:r>
              <a:rPr lang="en-US" sz="1200" b="1" kern="1200" dirty="0" smtClean="0">
                <a:solidFill>
                  <a:schemeClr val="tx1"/>
                </a:solidFill>
                <a:latin typeface="Arial" charset="0"/>
                <a:ea typeface="+mn-ea"/>
                <a:cs typeface="+mn-cs"/>
              </a:rPr>
              <a:t>Health Maintenance Organizations (HMO)</a:t>
            </a:r>
            <a:r>
              <a:rPr lang="en-US" sz="1200" b="0" kern="1200" dirty="0" smtClean="0">
                <a:solidFill>
                  <a:schemeClr val="tx1"/>
                </a:solidFill>
                <a:latin typeface="Arial" charset="0"/>
                <a:ea typeface="+mn-ea"/>
                <a:cs typeface="+mn-cs"/>
              </a:rPr>
              <a:t> contract with a specific medical provider to provide all basic medical care needs for its employees for a fixed price. This kind of plan can be cost-efficient but takes the choice of providers away from employees.</a:t>
            </a:r>
          </a:p>
          <a:p>
            <a:pPr marL="228600" indent="-228600">
              <a:buAutoNum type="arabicPeriod"/>
            </a:pPr>
            <a:r>
              <a:rPr lang="en-US" sz="1200" b="1" kern="1200" dirty="0" smtClean="0">
                <a:solidFill>
                  <a:schemeClr val="tx1"/>
                </a:solidFill>
                <a:latin typeface="Arial" charset="0"/>
                <a:ea typeface="+mn-ea"/>
                <a:cs typeface="+mn-cs"/>
              </a:rPr>
              <a:t>Preferred Provider Organizations (PPO)</a:t>
            </a:r>
            <a:r>
              <a:rPr lang="en-US" sz="1200" b="0" kern="1200" dirty="0" smtClean="0">
                <a:solidFill>
                  <a:schemeClr val="tx1"/>
                </a:solidFill>
                <a:latin typeface="Arial" charset="0"/>
                <a:ea typeface="+mn-ea"/>
                <a:cs typeface="+mn-cs"/>
              </a:rPr>
              <a:t> negotiate discounted prices with a number of providers, and if employees use those providers, they get a discount.</a:t>
            </a:r>
            <a:r>
              <a:rPr lang="en-US" sz="1200" b="0" kern="1200" baseline="0" dirty="0" smtClean="0">
                <a:solidFill>
                  <a:schemeClr val="tx1"/>
                </a:solidFill>
                <a:latin typeface="Arial" charset="0"/>
                <a:ea typeface="+mn-ea"/>
                <a:cs typeface="+mn-cs"/>
              </a:rPr>
              <a:t> Employees </a:t>
            </a:r>
            <a:r>
              <a:rPr lang="en-US" sz="1200" b="0" kern="1200" dirty="0" smtClean="0">
                <a:solidFill>
                  <a:schemeClr val="tx1"/>
                </a:solidFill>
                <a:latin typeface="Arial" charset="0"/>
                <a:ea typeface="+mn-ea"/>
                <a:cs typeface="+mn-cs"/>
              </a:rPr>
              <a:t>can also use providers outside of the network but not at a discounted price. </a:t>
            </a:r>
          </a:p>
          <a:p>
            <a:pPr marL="228600" indent="-228600">
              <a:buAutoNum type="arabicPeriod"/>
            </a:pPr>
            <a:r>
              <a:rPr lang="en-US" sz="1200" b="1" kern="1200" dirty="0" smtClean="0">
                <a:solidFill>
                  <a:schemeClr val="tx1"/>
                </a:solidFill>
                <a:latin typeface="Arial" charset="0"/>
                <a:ea typeface="+mn-ea"/>
                <a:cs typeface="+mn-cs"/>
              </a:rPr>
              <a:t>Flexible</a:t>
            </a:r>
            <a:r>
              <a:rPr lang="en-US" sz="1200" b="0" kern="1200" dirty="0" smtClean="0">
                <a:solidFill>
                  <a:schemeClr val="tx1"/>
                </a:solidFill>
                <a:latin typeface="Arial" charset="0"/>
                <a:ea typeface="+mn-ea"/>
                <a:cs typeface="+mn-cs"/>
              </a:rPr>
              <a:t> </a:t>
            </a:r>
            <a:r>
              <a:rPr lang="en-US" sz="1200" b="1" kern="1200" dirty="0" smtClean="0">
                <a:solidFill>
                  <a:schemeClr val="tx1"/>
                </a:solidFill>
                <a:latin typeface="Arial" charset="0"/>
                <a:ea typeface="+mn-ea"/>
                <a:cs typeface="+mn-cs"/>
              </a:rPr>
              <a:t>benefits plans or cafeteria plans </a:t>
            </a:r>
            <a:r>
              <a:rPr lang="en-US" sz="1200" b="0" kern="1200" dirty="0" smtClean="0">
                <a:solidFill>
                  <a:schemeClr val="tx1"/>
                </a:solidFill>
                <a:latin typeface="Arial" charset="0"/>
                <a:ea typeface="+mn-ea"/>
                <a:cs typeface="+mn-cs"/>
              </a:rPr>
              <a:t>allows employees to choose from a number of different benefit options to fit their needs and forego benefits that they don’t need</a:t>
            </a:r>
            <a:r>
              <a:rPr lang="en-US" sz="1200" b="0" kern="1200" baseline="0" dirty="0" smtClean="0">
                <a:solidFill>
                  <a:schemeClr val="tx1"/>
                </a:solidFill>
                <a:latin typeface="Arial" charset="0"/>
                <a:ea typeface="+mn-ea"/>
                <a:cs typeface="+mn-cs"/>
              </a:rPr>
              <a:t> or </a:t>
            </a:r>
            <a:r>
              <a:rPr lang="en-US" sz="1200" b="0" kern="1200" dirty="0" smtClean="0">
                <a:solidFill>
                  <a:schemeClr val="tx1"/>
                </a:solidFill>
                <a:latin typeface="Arial" charset="0"/>
                <a:ea typeface="+mn-ea"/>
                <a:cs typeface="+mn-cs"/>
              </a:rPr>
              <a:t>want.</a:t>
            </a: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Recall that we defined total rewards as anything that</a:t>
            </a:r>
            <a:r>
              <a:rPr lang="en-US" sz="1200" b="0" kern="1200" baseline="0" dirty="0" smtClean="0">
                <a:solidFill>
                  <a:schemeClr val="tx1"/>
                </a:solidFill>
                <a:latin typeface="Arial" charset="0"/>
                <a:ea typeface="+mn-ea"/>
                <a:cs typeface="+mn-cs"/>
              </a:rPr>
              <a:t> employees value and the employer is willing and able to offer. There are a variety of other perks offered by organizations that employees more or less value. Let’s list and discuss a few. (Ask students to begin listing some after you have provided a few examples.) </a:t>
            </a:r>
          </a:p>
          <a:p>
            <a:endParaRPr lang="en-US" sz="1200" b="0" kern="1200" baseline="0" dirty="0" smtClean="0">
              <a:solidFill>
                <a:schemeClr val="tx1"/>
              </a:solidFill>
              <a:latin typeface="Arial" charset="0"/>
              <a:ea typeface="+mn-ea"/>
              <a:cs typeface="+mn-cs"/>
            </a:endParaRPr>
          </a:p>
          <a:p>
            <a:r>
              <a:rPr lang="en-US" sz="1200" b="1" kern="1200" baseline="0" dirty="0" smtClean="0">
                <a:solidFill>
                  <a:schemeClr val="tx1"/>
                </a:solidFill>
                <a:latin typeface="Arial" charset="0"/>
                <a:ea typeface="+mn-ea"/>
                <a:cs typeface="+mn-cs"/>
              </a:rPr>
              <a:t>Example of Perks Employers May Offer</a:t>
            </a:r>
          </a:p>
          <a:p>
            <a:pPr>
              <a:buFont typeface="Arial" pitchFamily="34" charset="0"/>
              <a:buChar char="•"/>
            </a:pPr>
            <a:r>
              <a:rPr lang="en-US" sz="1200" dirty="0" smtClean="0"/>
              <a:t>Child care services</a:t>
            </a:r>
          </a:p>
          <a:p>
            <a:pPr>
              <a:buFont typeface="Arial" pitchFamily="34" charset="0"/>
              <a:buChar char="•"/>
            </a:pPr>
            <a:r>
              <a:rPr lang="en-US" sz="1200" dirty="0" smtClean="0"/>
              <a:t>Company credit card</a:t>
            </a:r>
          </a:p>
          <a:p>
            <a:pPr>
              <a:buFont typeface="Arial" pitchFamily="34" charset="0"/>
              <a:buChar char="•"/>
            </a:pPr>
            <a:r>
              <a:rPr lang="en-US" sz="1200" dirty="0" smtClean="0"/>
              <a:t>Subsidized food services</a:t>
            </a:r>
          </a:p>
          <a:p>
            <a:pPr>
              <a:buFont typeface="Arial" pitchFamily="34" charset="0"/>
              <a:buChar char="•"/>
            </a:pPr>
            <a:r>
              <a:rPr lang="en-US" sz="1200" dirty="0" smtClean="0"/>
              <a:t>Club memberships (professional,</a:t>
            </a:r>
            <a:r>
              <a:rPr lang="en-US" sz="1200" baseline="0" dirty="0" smtClean="0"/>
              <a:t> social, fitness)</a:t>
            </a:r>
          </a:p>
          <a:p>
            <a:pPr>
              <a:buFont typeface="Arial" pitchFamily="34" charset="0"/>
              <a:buChar char="•"/>
            </a:pPr>
            <a:r>
              <a:rPr lang="en-US" sz="1200" b="0" kern="1200" baseline="0" dirty="0" smtClean="0">
                <a:solidFill>
                  <a:schemeClr val="tx1"/>
                </a:solidFill>
                <a:latin typeface="Arial" charset="0"/>
                <a:ea typeface="+mn-ea"/>
                <a:cs typeface="+mn-cs"/>
              </a:rPr>
              <a:t>Free or discounted company services or products (e.g., employee discounts, free checks or discounted mortgage closing fees if the employees works for a bank)</a:t>
            </a:r>
          </a:p>
          <a:p>
            <a:pPr>
              <a:buFont typeface="Arial" pitchFamily="34" charset="0"/>
              <a:buChar char="•"/>
            </a:pPr>
            <a:r>
              <a:rPr lang="en-US" sz="1200" b="0" kern="1200" baseline="0" dirty="0" smtClean="0">
                <a:solidFill>
                  <a:schemeClr val="tx1"/>
                </a:solidFill>
                <a:latin typeface="Arial" charset="0"/>
                <a:ea typeface="+mn-ea"/>
                <a:cs typeface="+mn-cs"/>
              </a:rPr>
              <a:t>Car allowance</a:t>
            </a:r>
          </a:p>
          <a:p>
            <a:pPr>
              <a:buFont typeface="Arial" pitchFamily="34" charset="0"/>
              <a:buChar char="•"/>
            </a:pPr>
            <a:r>
              <a:rPr lang="en-US" sz="1200" b="0" kern="1200" baseline="0" dirty="0" smtClean="0">
                <a:solidFill>
                  <a:schemeClr val="tx1"/>
                </a:solidFill>
                <a:latin typeface="Arial" charset="0"/>
                <a:ea typeface="+mn-ea"/>
                <a:cs typeface="+mn-cs"/>
              </a:rPr>
              <a:t>Sporting or art events tickets</a:t>
            </a:r>
          </a:p>
          <a:p>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Slide 11 (7 minutes)</a:t>
            </a:r>
          </a:p>
          <a:p>
            <a:endParaRPr lang="en-US" dirty="0" smtClean="0"/>
          </a:p>
          <a:p>
            <a:r>
              <a:rPr lang="en-US" dirty="0" smtClean="0"/>
              <a:t>Remind</a:t>
            </a:r>
            <a:r>
              <a:rPr lang="en-US" baseline="0" dirty="0" smtClean="0"/>
              <a:t> students again</a:t>
            </a:r>
            <a:r>
              <a:rPr lang="en-US" dirty="0" smtClean="0"/>
              <a:t> that total rewards can include anything </a:t>
            </a:r>
            <a:r>
              <a:rPr lang="en-US" baseline="0" dirty="0" smtClean="0"/>
              <a:t>employees value and the employer is willing and able to provide.</a:t>
            </a:r>
          </a:p>
          <a:p>
            <a:endParaRPr lang="en-US" baseline="0" dirty="0" smtClean="0"/>
          </a:p>
          <a:p>
            <a:r>
              <a:rPr lang="en-US" b="1" baseline="0" dirty="0" smtClean="0"/>
              <a:t>Classroom Discussion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kern="1200" dirty="0" smtClean="0">
                <a:solidFill>
                  <a:schemeClr val="tx1"/>
                </a:solidFill>
                <a:latin typeface="Arial" charset="0"/>
                <a:ea typeface="+mn-ea"/>
                <a:cs typeface="+mn-cs"/>
              </a:rPr>
              <a:t>This discussion could be conducted in small groups first</a:t>
            </a:r>
            <a:r>
              <a:rPr lang="en-US" sz="1200" i="0" kern="1200" baseline="0" dirty="0" smtClean="0">
                <a:solidFill>
                  <a:schemeClr val="tx1"/>
                </a:solidFill>
                <a:latin typeface="Arial" charset="0"/>
                <a:ea typeface="+mn-ea"/>
                <a:cs typeface="+mn-cs"/>
              </a:rPr>
              <a:t> and reported out to the </a:t>
            </a:r>
            <a:r>
              <a:rPr lang="en-US" sz="1200" i="0" kern="1200" dirty="0" smtClean="0">
                <a:solidFill>
                  <a:schemeClr val="tx1"/>
                </a:solidFill>
                <a:latin typeface="Arial" charset="0"/>
                <a:ea typeface="+mn-ea"/>
                <a:cs typeface="+mn-cs"/>
              </a:rPr>
              <a:t>whole class,</a:t>
            </a:r>
            <a:r>
              <a:rPr lang="en-US" sz="1200" i="0" kern="1200" baseline="0" dirty="0" smtClean="0">
                <a:solidFill>
                  <a:schemeClr val="tx1"/>
                </a:solidFill>
                <a:latin typeface="Arial" charset="0"/>
                <a:ea typeface="+mn-ea"/>
                <a:cs typeface="+mn-cs"/>
              </a:rPr>
              <a:t> or discussed as a class only. It could also be assigned as a short paper/assignment outside of class. </a:t>
            </a:r>
            <a:r>
              <a:rPr lang="en-US" sz="1200" i="0" kern="1200" dirty="0" smtClean="0">
                <a:solidFill>
                  <a:schemeClr val="tx1"/>
                </a:solidFill>
                <a:latin typeface="Arial" charset="0"/>
                <a:ea typeface="+mn-ea"/>
                <a:cs typeface="+mn-cs"/>
              </a:rPr>
              <a:t>Ask students what rewards they value. Are they the same rewards they valued last month, last year</a:t>
            </a:r>
            <a:r>
              <a:rPr lang="en-US" sz="1200" i="0" kern="1200" baseline="0" dirty="0" smtClean="0">
                <a:solidFill>
                  <a:schemeClr val="tx1"/>
                </a:solidFill>
                <a:latin typeface="Arial" charset="0"/>
                <a:ea typeface="+mn-ea"/>
                <a:cs typeface="+mn-cs"/>
              </a:rPr>
              <a:t> </a:t>
            </a:r>
            <a:r>
              <a:rPr lang="en-US" sz="1200" i="0" kern="1200" dirty="0" smtClean="0">
                <a:solidFill>
                  <a:schemeClr val="tx1"/>
                </a:solidFill>
                <a:latin typeface="Arial" charset="0"/>
                <a:ea typeface="+mn-ea"/>
                <a:cs typeface="+mn-cs"/>
              </a:rPr>
              <a:t>or five years ago? Do they anticipate that the rewards they value will change over time? Based on what types of factors? </a:t>
            </a:r>
            <a:endParaRPr lang="en-US" i="0" baseline="0" dirty="0" smtClean="0"/>
          </a:p>
          <a:p>
            <a:endParaRPr 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Non-compensation elements are difficult to quantify and may be more or less valued by individuals than compensation elements. Moreover, many employers fail to help employees realize the value of non-compensation elements when there may be opportunities to leverage these elements to affect behavior, such as job performance and retention. Making an effort to inform employees about the non-compensation elements that an organization offers may be more effective at improving job performance and retention than compensation elements. Identifying and discussing these elements is the focus of the other aspect of total rewards.</a:t>
            </a:r>
            <a:endParaRPr lang="en-US" sz="1100" kern="1200" dirty="0" smtClean="0">
              <a:solidFill>
                <a:schemeClr val="tx1"/>
              </a:solidFill>
              <a:latin typeface="Arial" charset="0"/>
              <a:ea typeface="+mn-ea"/>
              <a:cs typeface="+mn-cs"/>
            </a:endParaRP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Job satisfaction</a:t>
            </a:r>
            <a:r>
              <a:rPr lang="en-US" baseline="0" dirty="0" smtClean="0"/>
              <a:t> is also a non-compensation element. It is the satisfaction or enjoyment derived from work itself. Job satisfaction is largely affected by job design. Many elements affect job satisfaction:</a:t>
            </a:r>
            <a:r>
              <a:rPr lang="en-US" sz="1200" kern="1200" dirty="0" smtClean="0">
                <a:solidFill>
                  <a:schemeClr val="tx1"/>
                </a:solidFill>
                <a:latin typeface="Arial" charset="0"/>
                <a:ea typeface="+mn-ea"/>
                <a:cs typeface="+mn-cs"/>
              </a:rPr>
              <a:t> the effect the job has on other people;</a:t>
            </a:r>
            <a:r>
              <a:rPr lang="en-US" sz="1200" b="1" kern="120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 extent of individual freedom and discretion employees have in their jobs; the extent to which employees can do their jobs the way they see fit (autonomy);</a:t>
            </a:r>
            <a:r>
              <a:rPr lang="en-US" sz="1200" kern="1200" baseline="0" dirty="0" smtClean="0">
                <a:solidFill>
                  <a:schemeClr val="tx1"/>
                </a:solidFill>
                <a:latin typeface="Arial" charset="0"/>
                <a:ea typeface="+mn-ea"/>
                <a:cs typeface="+mn-cs"/>
              </a:rPr>
              <a:t> and </a:t>
            </a:r>
            <a:r>
              <a:rPr lang="en-US" sz="1200" kern="1200" dirty="0" smtClean="0">
                <a:solidFill>
                  <a:schemeClr val="tx1"/>
                </a:solidFill>
                <a:latin typeface="Arial" charset="0"/>
                <a:ea typeface="+mn-ea"/>
                <a:cs typeface="+mn-cs"/>
              </a:rPr>
              <a:t>the amount of information employees receive about how well or how poorly they</a:t>
            </a:r>
            <a:r>
              <a:rPr lang="en-US" sz="1200" kern="1200" baseline="0" dirty="0" smtClean="0">
                <a:solidFill>
                  <a:schemeClr val="tx1"/>
                </a:solidFill>
                <a:latin typeface="Arial" charset="0"/>
                <a:ea typeface="+mn-ea"/>
                <a:cs typeface="+mn-cs"/>
              </a:rPr>
              <a:t> have</a:t>
            </a:r>
            <a:r>
              <a:rPr lang="en-US" sz="1200" kern="1200" dirty="0" smtClean="0">
                <a:solidFill>
                  <a:schemeClr val="tx1"/>
                </a:solidFill>
                <a:latin typeface="Arial" charset="0"/>
                <a:ea typeface="+mn-ea"/>
                <a:cs typeface="+mn-cs"/>
              </a:rPr>
              <a:t> performed</a:t>
            </a:r>
            <a:r>
              <a:rPr lang="en-US" sz="1200" kern="1200" baseline="0" dirty="0" smtClean="0">
                <a:solidFill>
                  <a:schemeClr val="tx1"/>
                </a:solidFill>
                <a:latin typeface="Arial" charset="0"/>
                <a:ea typeface="+mn-ea"/>
                <a:cs typeface="+mn-cs"/>
              </a:rPr>
              <a:t> (feedback).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Autonomy</a:t>
            </a:r>
            <a:r>
              <a:rPr lang="en-US" sz="1200" b="0" kern="1200" dirty="0" smtClean="0">
                <a:solidFill>
                  <a:schemeClr val="tx1"/>
                </a:solidFill>
                <a:latin typeface="Arial" charset="0"/>
                <a:ea typeface="+mn-ea"/>
                <a:cs typeface="+mn-cs"/>
              </a:rPr>
              <a:t> is the amount of control and discretion in how the work is performed.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Mathis &amp; Jackson,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12 (5 minutes)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Meaningful work</a:t>
            </a:r>
            <a:r>
              <a:rPr lang="en-US" sz="1200" b="0" kern="1200" baseline="0" dirty="0" smtClean="0">
                <a:solidFill>
                  <a:schemeClr val="tx1"/>
                </a:solidFill>
                <a:latin typeface="Arial" charset="0"/>
                <a:ea typeface="+mn-ea"/>
                <a:cs typeface="+mn-cs"/>
              </a:rPr>
              <a:t> is</a:t>
            </a:r>
            <a:r>
              <a:rPr lang="en-US" sz="1200" b="0" kern="1200" dirty="0" smtClean="0">
                <a:solidFill>
                  <a:schemeClr val="tx1"/>
                </a:solidFill>
                <a:latin typeface="Arial" charset="0"/>
                <a:ea typeface="+mn-ea"/>
                <a:cs typeface="+mn-cs"/>
              </a:rPr>
              <a:t> the</a:t>
            </a:r>
            <a:r>
              <a:rPr lang="en-US" sz="1200" b="0" kern="1200" baseline="0" dirty="0" smtClean="0">
                <a:solidFill>
                  <a:schemeClr val="tx1"/>
                </a:solidFill>
                <a:latin typeface="Arial" charset="0"/>
                <a:ea typeface="+mn-ea"/>
                <a:cs typeface="+mn-cs"/>
              </a:rPr>
              <a:t> extent to which the job and the organization are important to the employee and/or other people. Many people value opportunities to have an effect on other people and change lives in a positive way. For example, a person may feel that working for an organization that is in business to transform health care might be more meaningful and valuable than working in an alcoholic beverage distribution center.</a:t>
            </a: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Flexible schedules and work arrangements</a:t>
            </a:r>
            <a:r>
              <a:rPr lang="en-US" sz="1200" b="0" kern="1200" dirty="0" smtClean="0">
                <a:solidFill>
                  <a:schemeClr val="tx1"/>
                </a:solidFill>
                <a:latin typeface="Arial" charset="0"/>
                <a:ea typeface="+mn-ea"/>
                <a:cs typeface="+mn-cs"/>
              </a:rPr>
              <a:t> allows</a:t>
            </a:r>
            <a:r>
              <a:rPr lang="en-US" sz="1200" b="0" kern="1200" baseline="0" dirty="0" smtClean="0">
                <a:solidFill>
                  <a:schemeClr val="tx1"/>
                </a:solidFill>
                <a:latin typeface="Arial" charset="0"/>
                <a:ea typeface="+mn-ea"/>
                <a:cs typeface="+mn-cs"/>
              </a:rPr>
              <a:t> employees to balance their personal and professional lives by permitting employees to work when it suites them. For example, a morning person may appreciate the discretion to work from 5:00 a.m. to 1:00 p.m. rather than a traditional 9:00 a.m. to 5:00 p.m. schedule. Another example might include an employee working from home for one or more days a week.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ea typeface="+mn-ea"/>
                <a:cs typeface="+mn-cs"/>
              </a:rPr>
              <a:t>Growth opportunities </a:t>
            </a:r>
            <a:r>
              <a:rPr lang="en-US" sz="1200" b="0" kern="1200" baseline="0" dirty="0" smtClean="0">
                <a:solidFill>
                  <a:schemeClr val="tx1"/>
                </a:solidFill>
                <a:latin typeface="Arial" charset="0"/>
                <a:ea typeface="+mn-ea"/>
                <a:cs typeface="+mn-cs"/>
              </a:rPr>
              <a:t>include the chance for professional growth (increased responsibility, pay and title), intellectual growth (training, skill enhancement, increased knowledge and experience exposure) and emotional maturity.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346575"/>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kern="1200" dirty="0" smtClean="0">
                <a:solidFill>
                  <a:schemeClr val="tx1"/>
                </a:solidFill>
                <a:latin typeface="Arial" charset="0"/>
                <a:ea typeface="+mn-ea"/>
                <a:cs typeface="+mn-cs"/>
              </a:rPr>
              <a:t>Slide 13 (4 minutes)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kern="1200" dirty="0" smtClean="0">
                <a:solidFill>
                  <a:schemeClr val="tx1"/>
                </a:solidFill>
                <a:latin typeface="Arial" charset="0"/>
                <a:ea typeface="+mn-ea"/>
                <a:cs typeface="+mn-cs"/>
              </a:rPr>
              <a:t>Relationships</a:t>
            </a:r>
            <a:r>
              <a:rPr lang="en-US" b="1" kern="1200" baseline="0" dirty="0" smtClean="0">
                <a:solidFill>
                  <a:schemeClr val="tx1"/>
                </a:solidFill>
                <a:latin typeface="Arial" charset="0"/>
                <a:ea typeface="+mn-ea"/>
                <a:cs typeface="+mn-cs"/>
              </a:rPr>
              <a:t> with other people: </a:t>
            </a:r>
            <a:r>
              <a:rPr lang="en-US" b="0" kern="1200" baseline="0" dirty="0" smtClean="0">
                <a:solidFill>
                  <a:schemeClr val="tx1"/>
                </a:solidFill>
                <a:latin typeface="Arial" charset="0"/>
                <a:ea typeface="+mn-ea"/>
                <a:cs typeface="+mn-cs"/>
              </a:rPr>
              <a:t>Employees are increasingly looking to the workplace to develop a social network, which makes sense since employees often spend more time at work than anywhere else during the week. Having strong relationships with co-workers, clients and customers can facilitate a powerful bond between employers and employees.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kern="1200" baseline="0" dirty="0" smtClean="0">
                <a:solidFill>
                  <a:schemeClr val="tx1"/>
                </a:solidFill>
                <a:latin typeface="Arial" charset="0"/>
                <a:ea typeface="+mn-ea"/>
                <a:cs typeface="+mn-cs"/>
              </a:rPr>
              <a:t>Adequate resources: </a:t>
            </a:r>
            <a:r>
              <a:rPr lang="en-US" b="0" kern="1200" baseline="0" dirty="0" smtClean="0">
                <a:solidFill>
                  <a:schemeClr val="tx1"/>
                </a:solidFill>
                <a:latin typeface="Arial" charset="0"/>
                <a:ea typeface="+mn-ea"/>
                <a:cs typeface="+mn-cs"/>
              </a:rPr>
              <a:t>Employers </a:t>
            </a:r>
            <a:r>
              <a:rPr lang="en-US" dirty="0" smtClean="0"/>
              <a:t>should do everything possible to help employees complete work assignments successfully. This includes</a:t>
            </a:r>
            <a:r>
              <a:rPr lang="en-US" baseline="0" dirty="0" smtClean="0"/>
              <a:t> training, technology, time, financial resources, and human and other resources that allow employees to be successful.</a:t>
            </a:r>
            <a:endParaRPr lang="en-US"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kern="1200" baseline="0" dirty="0" smtClean="0">
              <a:solidFill>
                <a:schemeClr val="tx1"/>
              </a:solidFill>
              <a:latin typeface="Arial" charset="0"/>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kern="1200" baseline="0" dirty="0" smtClean="0">
                <a:solidFill>
                  <a:schemeClr val="tx1"/>
                </a:solidFill>
                <a:latin typeface="Arial" charset="0"/>
                <a:ea typeface="+mn-ea"/>
                <a:cs typeface="+mn-cs"/>
              </a:rPr>
              <a:t>Quality of leadership:</a:t>
            </a:r>
            <a:r>
              <a:rPr lang="en-US" b="0" kern="1200" baseline="0" dirty="0" smtClean="0">
                <a:solidFill>
                  <a:schemeClr val="tx1"/>
                </a:solidFill>
                <a:latin typeface="Arial" charset="0"/>
                <a:ea typeface="+mn-ea"/>
                <a:cs typeface="+mn-cs"/>
              </a:rPr>
              <a:t> </a:t>
            </a:r>
            <a:r>
              <a:rPr lang="en-US" dirty="0" smtClean="0"/>
              <a:t>Managers must not only be skilled and knowledgeable to perform their jobs, they must also have skill and interest in coaching and counseling, giving praise for a job well done and providing constructive feedback that leads to improved job performance. Managers who share their knowledge to</a:t>
            </a:r>
            <a:r>
              <a:rPr lang="en-US" baseline="0" dirty="0" smtClean="0"/>
              <a:t> develop their direct reports are valuable to the organization and those direct reports.</a:t>
            </a:r>
            <a:r>
              <a:rPr lang="en-US" dirty="0" smtClean="0"/>
              <a:t>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(Henderson, 2006; </a:t>
            </a:r>
            <a:r>
              <a:rPr lang="en-US" dirty="0" err="1" smtClean="0"/>
              <a:t>WorldatWork</a:t>
            </a:r>
            <a:r>
              <a:rPr lang="en-US"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14 (5 minutes)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ea typeface="+mn-ea"/>
                <a:cs typeface="+mn-cs"/>
              </a:rPr>
              <a:t>Work environment:</a:t>
            </a:r>
            <a:r>
              <a:rPr lang="en-US" sz="1200" b="0" kern="1200" baseline="0" dirty="0" smtClean="0">
                <a:solidFill>
                  <a:schemeClr val="tx1"/>
                </a:solidFill>
                <a:latin typeface="Arial" charset="0"/>
                <a:ea typeface="+mn-ea"/>
                <a:cs typeface="+mn-cs"/>
              </a:rPr>
              <a:t>  A s</a:t>
            </a:r>
            <a:r>
              <a:rPr lang="en-US" sz="1200" dirty="0" smtClean="0">
                <a:sym typeface="Symbol" pitchFamily="18" charset="2"/>
              </a:rPr>
              <a:t>afe,</a:t>
            </a:r>
            <a:r>
              <a:rPr lang="en-US" sz="1200" baseline="0" dirty="0" smtClean="0">
                <a:sym typeface="Symbol" pitchFamily="18" charset="2"/>
              </a:rPr>
              <a:t> </a:t>
            </a:r>
            <a:r>
              <a:rPr lang="en-US" sz="1200" dirty="0" smtClean="0">
                <a:sym typeface="Symbol" pitchFamily="18" charset="2"/>
              </a:rPr>
              <a:t>risk-free work environment is important. Employers should strive to create a work environment that</a:t>
            </a:r>
            <a:r>
              <a:rPr lang="en-US" sz="1200" baseline="0" dirty="0" smtClean="0">
                <a:sym typeface="Symbol" pitchFamily="18" charset="2"/>
              </a:rPr>
              <a:t> a</a:t>
            </a:r>
            <a:r>
              <a:rPr lang="en-US" sz="1200" dirty="0" smtClean="0">
                <a:sym typeface="Symbol" pitchFamily="18" charset="2"/>
              </a:rPr>
              <a:t>voids extreme temperatures, noxious fumes</a:t>
            </a:r>
            <a:r>
              <a:rPr lang="en-US" sz="1200" baseline="0" dirty="0" smtClean="0">
                <a:sym typeface="Symbol" pitchFamily="18" charset="2"/>
              </a:rPr>
              <a:t> and </a:t>
            </a:r>
            <a:r>
              <a:rPr lang="en-US" sz="1200" dirty="0" smtClean="0">
                <a:sym typeface="Symbol" pitchFamily="18" charset="2"/>
              </a:rPr>
              <a:t>noise, minimize or eliminate contact with hazardous materials,</a:t>
            </a:r>
            <a:r>
              <a:rPr lang="en-US" sz="1200" baseline="0" dirty="0" smtClean="0">
                <a:sym typeface="Symbol" pitchFamily="18" charset="2"/>
              </a:rPr>
              <a:t> and </a:t>
            </a:r>
            <a:r>
              <a:rPr lang="en-US" sz="1200" dirty="0" smtClean="0">
                <a:sym typeface="Symbol" pitchFamily="18" charset="2"/>
              </a:rPr>
              <a:t>provide ergonomically correct and comfortable work stations.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ym typeface="Symbol" pitchFamily="18"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ym typeface="Symbol" pitchFamily="18" charset="2"/>
              </a:rPr>
              <a:t>Recognition: </a:t>
            </a:r>
            <a:r>
              <a:rPr lang="en-US" sz="1200" b="0" dirty="0" smtClean="0">
                <a:sym typeface="Symbol" pitchFamily="18" charset="2"/>
              </a:rPr>
              <a:t>Recognizing</a:t>
            </a:r>
            <a:r>
              <a:rPr lang="en-US" sz="1200" b="0" baseline="0" dirty="0" smtClean="0">
                <a:sym typeface="Symbol" pitchFamily="18" charset="2"/>
              </a:rPr>
              <a:t> employees for good work can </a:t>
            </a:r>
            <a:r>
              <a:rPr lang="en-US" sz="1200" dirty="0" smtClean="0">
                <a:sym typeface="Symbol" pitchFamily="18" charset="2"/>
              </a:rPr>
              <a:t>be formal through awards programs (e.g., employee of</a:t>
            </a:r>
            <a:r>
              <a:rPr lang="en-US" sz="1200" baseline="0" dirty="0" smtClean="0">
                <a:sym typeface="Symbol" pitchFamily="18" charset="2"/>
              </a:rPr>
              <a:t> the month, sales person of the year) </a:t>
            </a:r>
            <a:r>
              <a:rPr lang="en-US" sz="1200" dirty="0" smtClean="0">
                <a:sym typeface="Symbol" pitchFamily="18" charset="2"/>
              </a:rPr>
              <a:t>or informal with handwritten</a:t>
            </a:r>
            <a:r>
              <a:rPr lang="en-US" sz="1200" baseline="0" dirty="0" smtClean="0">
                <a:sym typeface="Symbol" pitchFamily="18" charset="2"/>
              </a:rPr>
              <a:t> or verbal feedback.</a:t>
            </a:r>
            <a:endParaRPr lang="en-US" sz="1200" dirty="0" smtClean="0">
              <a:sym typeface="Symbol" pitchFamily="18" charset="2"/>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sym typeface="Symbol" pitchFamily="18"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sym typeface="Symbol" pitchFamily="18" charset="2"/>
              </a:rPr>
              <a:t>Other:</a:t>
            </a:r>
            <a:r>
              <a:rPr lang="en-US" sz="1200" b="0" kern="1200" baseline="0" dirty="0" smtClean="0">
                <a:solidFill>
                  <a:schemeClr val="tx1"/>
                </a:solidFill>
                <a:latin typeface="Arial" charset="0"/>
                <a:ea typeface="+mn-ea"/>
                <a:cs typeface="+mn-cs"/>
                <a:sym typeface="Symbol" pitchFamily="18" charset="2"/>
              </a:rPr>
              <a:t> As</a:t>
            </a:r>
            <a:r>
              <a:rPr lang="en-US" sz="1200" b="0" kern="1200" dirty="0" smtClean="0">
                <a:solidFill>
                  <a:schemeClr val="tx1"/>
                </a:solidFill>
                <a:latin typeface="Arial" charset="0"/>
                <a:ea typeface="+mn-ea"/>
                <a:cs typeface="+mn-cs"/>
                <a:sym typeface="Symbol" pitchFamily="18" charset="2"/>
              </a:rPr>
              <a:t>k students to list other non-compensation elements of total rewards. The list can</a:t>
            </a:r>
            <a:r>
              <a:rPr lang="en-US" sz="1200" b="0" kern="1200" baseline="0" dirty="0" smtClean="0">
                <a:solidFill>
                  <a:schemeClr val="tx1"/>
                </a:solidFill>
                <a:latin typeface="Arial" charset="0"/>
                <a:ea typeface="+mn-ea"/>
                <a:cs typeface="+mn-cs"/>
                <a:sym typeface="Symbol" pitchFamily="18" charset="2"/>
              </a:rPr>
              <a:t> be endless. Students may mention casual dress, organizational culture (formal or informal), beer at organization events, on-site fitness facilities and company reputation in the community (prestige).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sym typeface="Symbol" pitchFamily="18"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15 (5 minutes)</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Individuals</a:t>
            </a:r>
            <a:r>
              <a:rPr lang="en-US" sz="1200" kern="1200" baseline="0" dirty="0" smtClean="0">
                <a:solidFill>
                  <a:schemeClr val="tx1"/>
                </a:solidFill>
                <a:latin typeface="Arial" charset="0"/>
                <a:ea typeface="+mn-ea"/>
                <a:cs typeface="+mn-cs"/>
              </a:rPr>
              <a:t> are </a:t>
            </a:r>
            <a:r>
              <a:rPr lang="en-US" sz="1200" kern="1200" dirty="0" smtClean="0">
                <a:solidFill>
                  <a:schemeClr val="tx1"/>
                </a:solidFill>
                <a:latin typeface="Arial" charset="0"/>
                <a:ea typeface="+mn-ea"/>
                <a:cs typeface="+mn-cs"/>
              </a:rPr>
              <a:t>motivated by different things.</a:t>
            </a:r>
            <a:r>
              <a:rPr lang="en-US" sz="1200" kern="1200" baseline="0" dirty="0" smtClean="0">
                <a:solidFill>
                  <a:schemeClr val="tx1"/>
                </a:solidFill>
                <a:latin typeface="Arial" charset="0"/>
                <a:ea typeface="+mn-ea"/>
                <a:cs typeface="+mn-cs"/>
              </a:rPr>
              <a:t> A</a:t>
            </a:r>
            <a:r>
              <a:rPr lang="en-US" sz="1200" kern="1200" dirty="0" smtClean="0">
                <a:solidFill>
                  <a:schemeClr val="tx1"/>
                </a:solidFill>
                <a:latin typeface="Arial" charset="0"/>
                <a:ea typeface="+mn-ea"/>
                <a:cs typeface="+mn-cs"/>
              </a:rPr>
              <a:t>ge, gender, marital status, number of children and tenure in an organization may influence our preferences for certain rewards.</a:t>
            </a:r>
          </a:p>
          <a:p>
            <a:pPr lvl="0"/>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goal of the organization’s reward system is to influence human behavior. When we think about an organization’s reward systems, we must ask ourselves these questions:</a:t>
            </a:r>
          </a:p>
          <a:p>
            <a:r>
              <a:rPr lang="en-US" sz="1200" kern="1200" dirty="0" smtClean="0">
                <a:solidFill>
                  <a:schemeClr val="tx1"/>
                </a:solidFill>
                <a:latin typeface="Arial" charset="0"/>
                <a:ea typeface="+mn-ea"/>
                <a:cs typeface="+mn-cs"/>
              </a:rPr>
              <a:t>1.  How do we get good employees to join the organization?</a:t>
            </a:r>
          </a:p>
          <a:p>
            <a:pPr marL="228600" indent="-228600">
              <a:buAutoNum type="arabicPeriod" startAt="2"/>
            </a:pPr>
            <a:r>
              <a:rPr lang="en-US" sz="1200" kern="1200" dirty="0" smtClean="0">
                <a:solidFill>
                  <a:schemeClr val="tx1"/>
                </a:solidFill>
                <a:latin typeface="Arial" charset="0"/>
                <a:ea typeface="+mn-ea"/>
                <a:cs typeface="+mn-cs"/>
              </a:rPr>
              <a:t>How do we retain good employees?</a:t>
            </a:r>
          </a:p>
          <a:p>
            <a:pPr marL="228600" indent="-228600">
              <a:buAutoNum type="arabicPeriod" startAt="2"/>
            </a:pPr>
            <a:r>
              <a:rPr lang="en-US" sz="1200" kern="1200" dirty="0" smtClean="0">
                <a:solidFill>
                  <a:schemeClr val="tx1"/>
                </a:solidFill>
                <a:latin typeface="Arial" charset="0"/>
                <a:ea typeface="+mn-ea"/>
                <a:cs typeface="+mn-cs"/>
              </a:rPr>
              <a:t>How do we get employees to perform well?</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We know that compensation is just one of many rewards that influence behavior. Managers,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HR professionals and even employees sometimes fail to recognize this important point. Employers </a:t>
            </a:r>
            <a:r>
              <a:rPr lang="en-US" sz="1200" kern="1200" baseline="0" dirty="0" smtClean="0">
                <a:solidFill>
                  <a:schemeClr val="tx1"/>
                </a:solidFill>
                <a:latin typeface="Arial" charset="0"/>
                <a:ea typeface="+mn-ea"/>
                <a:cs typeface="+mn-cs"/>
              </a:rPr>
              <a:t>should identify and communicate to employees the compensation and non-compensation elements of the total rewards the organization has to offer.</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We need to understand what rewards are valued by current and future employees.</a:t>
            </a:r>
            <a:r>
              <a:rPr lang="en-US" sz="1200" kern="1200" baseline="0" dirty="0" smtClean="0">
                <a:solidFill>
                  <a:schemeClr val="tx1"/>
                </a:solidFill>
                <a:latin typeface="Arial" charset="0"/>
                <a:ea typeface="+mn-ea"/>
                <a:cs typeface="+mn-cs"/>
              </a:rPr>
              <a:t> T</a:t>
            </a:r>
            <a:r>
              <a:rPr lang="en-US" sz="1200" kern="1200" dirty="0" smtClean="0">
                <a:solidFill>
                  <a:schemeClr val="tx1"/>
                </a:solidFill>
                <a:latin typeface="Arial" charset="0"/>
                <a:ea typeface="+mn-ea"/>
                <a:cs typeface="+mn-cs"/>
              </a:rPr>
              <a:t>he best way to do this is to ask them. If we provide rewards that employees don’t value, it will not motivate them to join the organization, stay with the organization or perform well.</a:t>
            </a:r>
          </a:p>
          <a:p>
            <a:pPr lvl="0"/>
            <a:endParaRPr 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696913"/>
            <a:ext cx="3844925" cy="2884487"/>
          </a:xfrm>
        </p:spPr>
      </p:sp>
      <p:sp>
        <p:nvSpPr>
          <p:cNvPr id="3" name="Notes Placeholder 2"/>
          <p:cNvSpPr>
            <a:spLocks noGrp="1"/>
          </p:cNvSpPr>
          <p:nvPr>
            <p:ph type="body" idx="1"/>
          </p:nvPr>
        </p:nvSpPr>
        <p:spPr>
          <a:xfrm>
            <a:off x="701675" y="3962401"/>
            <a:ext cx="5607050" cy="4637088"/>
          </a:xfrm>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16 (8 minutes)</a:t>
            </a:r>
          </a:p>
          <a:p>
            <a:endParaRPr lang="en-US" dirty="0" smtClean="0"/>
          </a:p>
          <a:p>
            <a:r>
              <a:rPr lang="en-US" dirty="0" smtClean="0"/>
              <a:t>A competitive and desirable-to-most</a:t>
            </a:r>
            <a:r>
              <a:rPr lang="en-US" baseline="0" dirty="0" smtClean="0"/>
              <a:t> total rewards system will not go very far if components of the system go unrealized by employees and prospective employees. This makes communication of this system just as important as the system itself. </a:t>
            </a:r>
          </a:p>
          <a:p>
            <a:endParaRPr lang="en-US" baseline="0" dirty="0" smtClean="0"/>
          </a:p>
          <a:p>
            <a:r>
              <a:rPr lang="en-US" baseline="0" dirty="0" smtClean="0"/>
              <a:t>The major differences between communicating to prospective employees vs. existing employees may include the following:</a:t>
            </a:r>
          </a:p>
          <a:p>
            <a:endParaRPr lang="en-US" baseline="0" dirty="0" smtClean="0"/>
          </a:p>
          <a:p>
            <a:r>
              <a:rPr lang="en-US" baseline="0" dirty="0" smtClean="0"/>
              <a:t>With prospective employees, an organization must ensure that the information is available when and where individuals seek information about employment with the organization. This may include the organization’s web site; job advertisements; handouts, poster boards and knowledgeable recruiters at job fairs; other Internet venues like YouTube, LinkedIn, </a:t>
            </a:r>
            <a:r>
              <a:rPr lang="en-US" baseline="0" dirty="0" err="1" smtClean="0"/>
              <a:t>Facebook</a:t>
            </a:r>
            <a:r>
              <a:rPr lang="en-US" baseline="0" dirty="0" smtClean="0"/>
              <a:t> and Twitter; and at the job interview through knowledgeable and articulate interviewers and handouts.</a:t>
            </a:r>
          </a:p>
          <a:p>
            <a:endParaRPr lang="en-US" baseline="0" dirty="0" smtClean="0"/>
          </a:p>
          <a:p>
            <a:r>
              <a:rPr lang="en-US" baseline="0" dirty="0" smtClean="0"/>
              <a:t>With existing employees, information must be communicated when the employee initially joins the organization; annually during open enrollment periods when employees can make new benefits elections; when introducing a new benefits program; and throughout the year to remind employees of the total rewards system and to answer questions as they arise. </a:t>
            </a:r>
          </a:p>
          <a:p>
            <a:endParaRPr lang="en-US" baseline="0" dirty="0" smtClean="0"/>
          </a:p>
          <a:p>
            <a:r>
              <a:rPr lang="en-US" b="1" baseline="0" dirty="0" smtClean="0"/>
              <a:t>Communication methods:</a:t>
            </a:r>
          </a:p>
          <a:p>
            <a:endParaRPr lang="en-US" baseline="0" dirty="0" smtClean="0"/>
          </a:p>
          <a:p>
            <a:r>
              <a:rPr lang="en-US" b="1" baseline="0" dirty="0" smtClean="0"/>
              <a:t>Print materials </a:t>
            </a:r>
            <a:r>
              <a:rPr lang="en-US" baseline="0" dirty="0" smtClean="0"/>
              <a:t>can include summary information on a single page or double-sided page, comprehensive information in a booklet format or an itemized, individualized statement of total rewards granted throughout the year and the monetary value of each reward (including employer costs associated with benefits) granted to the employees (total rewards or total compensation statement).</a:t>
            </a:r>
          </a:p>
          <a:p>
            <a:endParaRPr lang="en-US" baseline="0" dirty="0" smtClean="0"/>
          </a:p>
          <a:p>
            <a:r>
              <a:rPr lang="en-US" b="1" baseline="0" dirty="0" smtClean="0"/>
              <a:t>Electronic communications </a:t>
            </a:r>
            <a:r>
              <a:rPr lang="en-US" b="0" baseline="0" dirty="0" smtClean="0"/>
              <a:t>may include e</a:t>
            </a:r>
            <a:r>
              <a:rPr lang="en-US" baseline="0" dirty="0" smtClean="0"/>
              <a:t>-mails and/or electronic message boards on the organization’s intranet site to notify employees of new additions or changes to total rewards systems.</a:t>
            </a:r>
          </a:p>
          <a:p>
            <a:endParaRPr lang="en-US" baseline="0" dirty="0" smtClean="0"/>
          </a:p>
          <a:p>
            <a:pPr>
              <a:buFont typeface="Arial" pitchFamily="34" charset="0"/>
              <a:buNone/>
            </a:pPr>
            <a:r>
              <a:rPr lang="en-US" baseline="0" dirty="0" smtClean="0"/>
              <a:t>Employees should be able to access a plethora of resources on total rewards on the company intranet site. Using employee self-service tools, employees can access their elected benefits information, paycheck information and total compensation information.</a:t>
            </a:r>
          </a:p>
          <a:p>
            <a:pPr>
              <a:buFont typeface="Arial" pitchFamily="34" charset="0"/>
              <a:buNone/>
            </a:pPr>
            <a:endParaRPr lang="en-US" baseline="0" dirty="0" smtClean="0"/>
          </a:p>
          <a:p>
            <a:pPr>
              <a:buFont typeface="Arial" pitchFamily="34" charset="0"/>
              <a:buNone/>
            </a:pPr>
            <a:r>
              <a:rPr lang="en-US" baseline="0" dirty="0" smtClean="0"/>
              <a:t>The organization’s web site can be used to communicate information about the organization’s total rewards system to new and/or prospective employees. Some organizations may wish to keep some details of total rewards systems confidential and may not publicize them on the Internet (e.g., benefits premiums and the distribution amounts between employer and employee).</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265E9A6-7FAE-4D27-84A3-4339E177850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b="0" kern="1200" dirty="0" smtClean="0">
                <a:solidFill>
                  <a:schemeClr val="tx1"/>
                </a:solidFill>
                <a:latin typeface="Arial" charset="0"/>
                <a:ea typeface="+mn-ea"/>
                <a:cs typeface="+mn-cs"/>
              </a:rPr>
              <a:t>Slide 17 (5 minutes)</a:t>
            </a:r>
            <a:endParaRPr lang="en-US" baseline="0" dirty="0" smtClean="0"/>
          </a:p>
          <a:p>
            <a:pPr>
              <a:buFont typeface="Arial" pitchFamily="34" charset="0"/>
              <a:buNone/>
            </a:pPr>
            <a:endParaRPr lang="en-US" baseline="0" dirty="0" smtClean="0"/>
          </a:p>
          <a:p>
            <a:pPr>
              <a:buFont typeface="Arial" pitchFamily="34" charset="0"/>
              <a:buNone/>
            </a:pPr>
            <a:r>
              <a:rPr lang="en-US" baseline="0" dirty="0" smtClean="0"/>
              <a:t>Poster boards and job advertisements can challenge employers to communicate as much information as possible succinctly due to limited space.</a:t>
            </a:r>
          </a:p>
          <a:p>
            <a:pPr>
              <a:buFont typeface="Arial" pitchFamily="34" charset="0"/>
              <a:buNone/>
            </a:pPr>
            <a:endParaRPr lang="en-US" baseline="0" dirty="0" smtClean="0"/>
          </a:p>
          <a:p>
            <a:pPr>
              <a:buFont typeface="Arial" pitchFamily="34" charset="0"/>
              <a:buNone/>
            </a:pPr>
            <a:r>
              <a:rPr lang="en-US" baseline="0" dirty="0" smtClean="0"/>
              <a:t>Verbal communication may be the best way to communicate the non-compensation elements of total rewards systems. This can happen during the interview process, in team meetings, in one-on-one meetings between supervisor and subordinate, new-hire orientation, etc.</a:t>
            </a:r>
          </a:p>
          <a:p>
            <a:pPr>
              <a:buFont typeface="Arial" pitchFamily="34" charset="0"/>
              <a:buNone/>
            </a:pPr>
            <a:endParaRPr lang="en-US" baseline="0" dirty="0" smtClean="0"/>
          </a:p>
          <a:p>
            <a:pPr>
              <a:buFont typeface="Arial" pitchFamily="34" charset="0"/>
              <a:buNone/>
            </a:pPr>
            <a:r>
              <a:rPr lang="en-US" baseline="0" dirty="0" smtClean="0"/>
              <a:t>Finally, as organizations try to reach a younger generation of applicants, more organizations take advantage of Internet venues like YouTube, </a:t>
            </a:r>
            <a:r>
              <a:rPr lang="en-US" baseline="0" dirty="0" err="1" smtClean="0"/>
              <a:t>Facebook</a:t>
            </a:r>
            <a:r>
              <a:rPr lang="en-US" baseline="0" dirty="0" smtClean="0"/>
              <a:t> and Twitter, to name a few.</a:t>
            </a:r>
          </a:p>
          <a:p>
            <a:pPr>
              <a:buFont typeface="Arial" pitchFamily="34" charset="0"/>
              <a:buNone/>
            </a:pPr>
            <a:endParaRPr lang="en-US" baseline="0" dirty="0" smtClean="0"/>
          </a:p>
          <a:p>
            <a:pPr>
              <a:buFont typeface="Arial" pitchFamily="34" charset="0"/>
              <a:buNone/>
            </a:pPr>
            <a:r>
              <a:rPr lang="en-US" b="1" baseline="0" dirty="0" smtClean="0"/>
              <a:t>Optional task:</a:t>
            </a:r>
            <a:r>
              <a:rPr lang="en-US" baseline="0" dirty="0" smtClean="0"/>
              <a:t> Ask students to identify a YouTube video,  </a:t>
            </a:r>
            <a:r>
              <a:rPr lang="en-US" baseline="0" dirty="0" err="1" smtClean="0"/>
              <a:t>Facebook</a:t>
            </a:r>
            <a:r>
              <a:rPr lang="en-US" baseline="0" dirty="0" smtClean="0"/>
              <a:t> or Twitter profile specifically designed to communicate employee benefits and discuss with the class as a whole or in small groups.</a:t>
            </a:r>
          </a:p>
          <a:p>
            <a:pPr>
              <a:buFont typeface="Arial" pitchFamily="34" charset="0"/>
              <a:buNone/>
            </a:pPr>
            <a:endParaRPr lang="en-US" baseline="0" dirty="0" smtClean="0"/>
          </a:p>
          <a:p>
            <a:pPr>
              <a:buFont typeface="Arial" pitchFamily="34" charset="0"/>
              <a:buNone/>
            </a:pPr>
            <a:r>
              <a:rPr lang="en-US" baseline="0" dirty="0" smtClean="0"/>
              <a:t>Solicit other ideas from students. </a:t>
            </a:r>
          </a:p>
          <a:p>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18 (9 minutes)</a:t>
            </a:r>
          </a:p>
          <a:p>
            <a:endParaRPr lang="en-US" baseline="0" dirty="0" smtClean="0"/>
          </a:p>
          <a:p>
            <a:r>
              <a:rPr lang="en-US" baseline="0" dirty="0" smtClean="0"/>
              <a:t>While it is just as essential to communicate the non-compensation elements of total rewards as it is to discuss the compensation elements, they may not be communicated in the same way because many non-compensation elements are difficult to quantify. However, there are creative ways to communicate and report non-compensation elements of total rewards.</a:t>
            </a:r>
          </a:p>
          <a:p>
            <a:endParaRPr lang="en-US" baseline="0" dirty="0" smtClean="0"/>
          </a:p>
          <a:p>
            <a:r>
              <a:rPr lang="en-US" baseline="0" dirty="0" smtClean="0"/>
              <a:t>Read slide.</a:t>
            </a:r>
          </a:p>
          <a:p>
            <a:endParaRPr lang="en-US" baseline="0" dirty="0" smtClean="0"/>
          </a:p>
          <a:p>
            <a:r>
              <a:rPr lang="en-US" baseline="0" dirty="0" smtClean="0"/>
              <a:t>Solicit other ideas from students. Students may mention:</a:t>
            </a:r>
          </a:p>
          <a:p>
            <a:endParaRPr lang="en-US" baseline="0" dirty="0" smtClean="0"/>
          </a:p>
          <a:p>
            <a:pPr>
              <a:buFont typeface="Arial" pitchFamily="34" charset="0"/>
              <a:buChar char="•"/>
            </a:pPr>
            <a:r>
              <a:rPr lang="en-US" baseline="0" dirty="0" smtClean="0"/>
              <a:t>Reporting awards the organization has received (e.g., </a:t>
            </a:r>
            <a:r>
              <a:rPr lang="en-US" i="1" baseline="0" dirty="0" smtClean="0"/>
              <a:t>Forbes</a:t>
            </a:r>
            <a:r>
              <a:rPr lang="en-US" baseline="0" dirty="0" smtClean="0"/>
              <a:t> 8</a:t>
            </a:r>
            <a:r>
              <a:rPr lang="en-US" baseline="30000" dirty="0" smtClean="0"/>
              <a:t>th</a:t>
            </a:r>
            <a:r>
              <a:rPr lang="en-US" baseline="0" dirty="0" smtClean="0"/>
              <a:t> best company to work for in 2005).</a:t>
            </a:r>
          </a:p>
          <a:p>
            <a:pPr>
              <a:buFont typeface="Arial" pitchFamily="34" charset="0"/>
              <a:buChar char="•"/>
            </a:pPr>
            <a:r>
              <a:rPr lang="en-US" baseline="0" dirty="0" smtClean="0"/>
              <a:t>Publishing employee awards programs and the criteria to earn them.</a:t>
            </a:r>
          </a:p>
          <a:p>
            <a:pPr>
              <a:buFont typeface="Arial" pitchFamily="34" charset="0"/>
              <a:buChar char="•"/>
            </a:pPr>
            <a:r>
              <a:rPr lang="en-US" baseline="0" dirty="0" smtClean="0"/>
              <a:t>Reporting customer or client testimonies of superior service that changed their lives.</a:t>
            </a:r>
          </a:p>
          <a:p>
            <a:pPr>
              <a:buFont typeface="Arial" pitchFamily="34" charset="0"/>
              <a:buChar char="•"/>
            </a:pPr>
            <a:endParaRPr lang="en-US" baseline="0" dirty="0" smtClean="0"/>
          </a:p>
          <a:p>
            <a:pPr>
              <a:buFont typeface="Arial" pitchFamily="34" charset="0"/>
              <a:buNone/>
            </a:pPr>
            <a:r>
              <a:rPr lang="en-US" baseline="0" dirty="0" smtClean="0"/>
              <a:t>Introduce the total rewards communications project. See the Instructor’s Manual for details and student handouts.</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305300" cy="3113087"/>
          </a:xfrm>
        </p:spPr>
      </p:sp>
      <p:sp>
        <p:nvSpPr>
          <p:cNvPr id="3" name="Notes Placeholder 2"/>
          <p:cNvSpPr>
            <a:spLocks noGrp="1"/>
          </p:cNvSpPr>
          <p:nvPr>
            <p:ph type="body" idx="1"/>
          </p:nvPr>
        </p:nvSpPr>
        <p:spPr>
          <a:xfrm>
            <a:off x="701675" y="4038601"/>
            <a:ext cx="5607050" cy="4571999"/>
          </a:xfrm>
        </p:spPr>
        <p:txBody>
          <a:bodyPr>
            <a:normAutofit fontScale="55000" lnSpcReduction="20000"/>
          </a:bodyPr>
          <a:lstStyle/>
          <a:p>
            <a:r>
              <a:rPr lang="en-US" sz="1200" b="0" kern="1200" dirty="0" smtClean="0">
                <a:solidFill>
                  <a:schemeClr val="tx1"/>
                </a:solidFill>
                <a:latin typeface="Arial" charset="0"/>
                <a:ea typeface="+mn-ea"/>
                <a:cs typeface="+mn-cs"/>
              </a:rPr>
              <a:t>Slide 19 (10 minutes)</a:t>
            </a:r>
          </a:p>
          <a:p>
            <a:endParaRPr lang="en-US" sz="1200" b="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Distribution of Responsibility for Compensation and Benefits Program</a:t>
            </a: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Human</a:t>
            </a:r>
            <a:r>
              <a:rPr lang="en-US" sz="1200" b="0" kern="1200" baseline="0" dirty="0" smtClean="0">
                <a:solidFill>
                  <a:schemeClr val="tx1"/>
                </a:solidFill>
                <a:latin typeface="Arial" charset="0"/>
                <a:ea typeface="+mn-ea"/>
                <a:cs typeface="+mn-cs"/>
              </a:rPr>
              <a:t> Resources:</a:t>
            </a:r>
            <a:endParaRPr lang="en-US" sz="1200" b="0" kern="1200" dirty="0" smtClean="0">
              <a:solidFill>
                <a:schemeClr val="tx1"/>
              </a:solidFill>
              <a:latin typeface="Arial" charset="0"/>
              <a:ea typeface="+mn-ea"/>
              <a:cs typeface="+mn-cs"/>
            </a:endParaRPr>
          </a:p>
          <a:p>
            <a:pPr lvl="0">
              <a:buFont typeface="Arial" pitchFamily="34" charset="0"/>
              <a:buChar char="•"/>
            </a:pPr>
            <a:r>
              <a:rPr lang="en-US" sz="1200" b="0" kern="1200" dirty="0" smtClean="0">
                <a:solidFill>
                  <a:schemeClr val="tx1"/>
                </a:solidFill>
                <a:latin typeface="Arial" charset="0"/>
                <a:ea typeface="+mn-ea"/>
                <a:cs typeface="+mn-cs"/>
              </a:rPr>
              <a:t>Develops</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and administers the compensation system.</a:t>
            </a:r>
          </a:p>
          <a:p>
            <a:pPr lvl="0">
              <a:buFont typeface="Arial" pitchFamily="34" charset="0"/>
              <a:buChar char="•"/>
            </a:pPr>
            <a:r>
              <a:rPr lang="en-US" sz="1200" b="0" kern="1200" dirty="0" smtClean="0">
                <a:solidFill>
                  <a:schemeClr val="tx1"/>
                </a:solidFill>
                <a:latin typeface="Arial" charset="0"/>
                <a:ea typeface="+mn-ea"/>
                <a:cs typeface="+mn-cs"/>
              </a:rPr>
              <a:t>Performs</a:t>
            </a:r>
            <a:r>
              <a:rPr lang="en-US" sz="1200" b="0" kern="1200" baseline="0" dirty="0" smtClean="0">
                <a:solidFill>
                  <a:schemeClr val="tx1"/>
                </a:solidFill>
                <a:latin typeface="Arial" charset="0"/>
                <a:ea typeface="+mn-ea"/>
                <a:cs typeface="+mn-cs"/>
              </a:rPr>
              <a:t> job evaluations to d</a:t>
            </a:r>
            <a:r>
              <a:rPr lang="en-US" sz="1200" b="0" kern="1200" dirty="0" smtClean="0">
                <a:solidFill>
                  <a:schemeClr val="tx1"/>
                </a:solidFill>
                <a:latin typeface="Arial" charset="0"/>
                <a:ea typeface="+mn-ea"/>
                <a:cs typeface="+mn-cs"/>
              </a:rPr>
              <a:t>etermine the value of the jobs to the organization and conducts and/or participates in salary surveys and analyzes </a:t>
            </a:r>
            <a:r>
              <a:rPr lang="en-US" sz="1200" b="0" kern="1200" baseline="0" dirty="0" smtClean="0">
                <a:solidFill>
                  <a:schemeClr val="tx1"/>
                </a:solidFill>
                <a:latin typeface="Arial" charset="0"/>
                <a:ea typeface="+mn-ea"/>
                <a:cs typeface="+mn-cs"/>
              </a:rPr>
              <a:t>market data.</a:t>
            </a:r>
            <a:endParaRPr lang="en-US" sz="1200" b="0" kern="1200" dirty="0" smtClean="0">
              <a:solidFill>
                <a:schemeClr val="tx1"/>
              </a:solidFill>
              <a:latin typeface="Arial" charset="0"/>
              <a:ea typeface="+mn-ea"/>
              <a:cs typeface="+mn-cs"/>
            </a:endParaRPr>
          </a:p>
          <a:p>
            <a:pPr lvl="0">
              <a:buFont typeface="Arial" pitchFamily="34" charset="0"/>
              <a:buChar char="•"/>
            </a:pPr>
            <a:r>
              <a:rPr lang="en-US" sz="1200" b="0" kern="1200" dirty="0" smtClean="0">
                <a:solidFill>
                  <a:schemeClr val="tx1"/>
                </a:solidFill>
                <a:latin typeface="Arial" charset="0"/>
                <a:ea typeface="+mn-ea"/>
                <a:cs typeface="+mn-cs"/>
              </a:rPr>
              <a:t>Based on job evaluation results and market</a:t>
            </a:r>
            <a:r>
              <a:rPr lang="en-US" sz="1200" b="0" kern="1200" baseline="0" dirty="0" smtClean="0">
                <a:solidFill>
                  <a:schemeClr val="tx1"/>
                </a:solidFill>
                <a:latin typeface="Arial" charset="0"/>
                <a:ea typeface="+mn-ea"/>
                <a:cs typeface="+mn-cs"/>
              </a:rPr>
              <a:t> analysis, d</a:t>
            </a:r>
            <a:r>
              <a:rPr lang="en-US" sz="1200" b="0" kern="1200" dirty="0" smtClean="0">
                <a:solidFill>
                  <a:schemeClr val="tx1"/>
                </a:solidFill>
                <a:latin typeface="Arial" charset="0"/>
                <a:ea typeface="+mn-ea"/>
                <a:cs typeface="+mn-cs"/>
              </a:rPr>
              <a:t>evelops wage</a:t>
            </a:r>
            <a:r>
              <a:rPr lang="en-US" sz="1200" b="0" kern="1200" baseline="0" dirty="0" smtClean="0">
                <a:solidFill>
                  <a:schemeClr val="tx1"/>
                </a:solidFill>
                <a:latin typeface="Arial" charset="0"/>
                <a:ea typeface="+mn-ea"/>
                <a:cs typeface="+mn-cs"/>
              </a:rPr>
              <a:t>/</a:t>
            </a:r>
            <a:r>
              <a:rPr lang="en-US" sz="1200" b="0" kern="1200" dirty="0" smtClean="0">
                <a:solidFill>
                  <a:schemeClr val="tx1"/>
                </a:solidFill>
                <a:latin typeface="Arial" charset="0"/>
                <a:ea typeface="+mn-ea"/>
                <a:cs typeface="+mn-cs"/>
              </a:rPr>
              <a:t>salary structures and policies and</a:t>
            </a:r>
            <a:r>
              <a:rPr lang="en-US" sz="1200" b="0" kern="1200" baseline="0" dirty="0" smtClean="0">
                <a:solidFill>
                  <a:schemeClr val="tx1"/>
                </a:solidFill>
                <a:latin typeface="Arial" charset="0"/>
                <a:ea typeface="+mn-ea"/>
                <a:cs typeface="+mn-cs"/>
              </a:rPr>
              <a:t> communicates and enforces policies to ensure fairness and consistency.</a:t>
            </a:r>
          </a:p>
          <a:p>
            <a:pPr lvl="0">
              <a:buFont typeface="Arial" pitchFamily="34" charset="0"/>
              <a:buChar char="•"/>
            </a:pPr>
            <a:r>
              <a:rPr lang="en-US" sz="1200" b="0" kern="1200" baseline="0" dirty="0" smtClean="0">
                <a:solidFill>
                  <a:schemeClr val="tx1"/>
                </a:solidFill>
                <a:latin typeface="Arial" charset="0"/>
                <a:ea typeface="+mn-ea"/>
                <a:cs typeface="+mn-cs"/>
              </a:rPr>
              <a:t>Takes guidance from top management’s decisions about compensation philosophy (lead, lag or match the market), the distribution of total compensation (i.e., the composition of base vs. variable compensation across all levels of jobs), and the amount of dollars available for salaries and benefits programs when designing the compensation structure.</a:t>
            </a:r>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Managers:</a:t>
            </a:r>
          </a:p>
          <a:p>
            <a:pPr lvl="0">
              <a:buFont typeface="Arial" pitchFamily="34" charset="0"/>
              <a:buChar char="•"/>
            </a:pPr>
            <a:r>
              <a:rPr lang="en-US" sz="1200" b="0" kern="1200" dirty="0" smtClean="0">
                <a:solidFill>
                  <a:schemeClr val="tx1"/>
                </a:solidFill>
                <a:latin typeface="Arial" charset="0"/>
                <a:ea typeface="+mn-ea"/>
                <a:cs typeface="+mn-cs"/>
              </a:rPr>
              <a:t>Attempt to match performance to rewards</a:t>
            </a:r>
            <a:r>
              <a:rPr lang="en-US" sz="1200" b="0" kern="1200" baseline="0" dirty="0" smtClean="0">
                <a:solidFill>
                  <a:schemeClr val="tx1"/>
                </a:solidFill>
                <a:latin typeface="Arial" charset="0"/>
                <a:ea typeface="+mn-ea"/>
                <a:cs typeface="+mn-cs"/>
              </a:rPr>
              <a:t> if compensation philosophy is based on pay for performance.</a:t>
            </a:r>
            <a:endParaRPr lang="en-US" sz="1200" b="0" kern="1200" dirty="0" smtClean="0">
              <a:solidFill>
                <a:schemeClr val="tx1"/>
              </a:solidFill>
              <a:latin typeface="Arial" charset="0"/>
              <a:ea typeface="+mn-ea"/>
              <a:cs typeface="+mn-cs"/>
            </a:endParaRPr>
          </a:p>
          <a:p>
            <a:pPr lvl="0">
              <a:buFont typeface="Arial" pitchFamily="34" charset="0"/>
              <a:buChar char="•"/>
            </a:pPr>
            <a:r>
              <a:rPr lang="en-US" sz="1200" b="0" kern="1200" dirty="0" smtClean="0">
                <a:solidFill>
                  <a:schemeClr val="tx1"/>
                </a:solidFill>
                <a:latin typeface="Arial" charset="0"/>
                <a:ea typeface="+mn-ea"/>
                <a:cs typeface="+mn-cs"/>
              </a:rPr>
              <a:t>Recommend pay rates and increases based on guidelines from HR (see slide 25 for an example of guidelines</a:t>
            </a:r>
            <a:r>
              <a:rPr lang="en-US" sz="1200" b="0" kern="1200" baseline="0" dirty="0" smtClean="0">
                <a:solidFill>
                  <a:schemeClr val="tx1"/>
                </a:solidFill>
                <a:latin typeface="Arial" charset="0"/>
                <a:ea typeface="+mn-ea"/>
                <a:cs typeface="+mn-cs"/>
              </a:rPr>
              <a:t> for managers to follow when recommending compensation adjustments).</a:t>
            </a:r>
            <a:endParaRPr lang="en-US" sz="1200" b="0" kern="1200" dirty="0" smtClean="0">
              <a:solidFill>
                <a:schemeClr val="tx1"/>
              </a:solidFill>
              <a:latin typeface="Arial" charset="0"/>
              <a:ea typeface="+mn-ea"/>
              <a:cs typeface="+mn-cs"/>
            </a:endParaRPr>
          </a:p>
          <a:p>
            <a:pPr lvl="0">
              <a:buFont typeface="Arial" pitchFamily="34" charset="0"/>
              <a:buChar char="•"/>
            </a:pPr>
            <a:r>
              <a:rPr lang="en-US" sz="1200" b="0" kern="1200" dirty="0" smtClean="0">
                <a:solidFill>
                  <a:schemeClr val="tx1"/>
                </a:solidFill>
                <a:latin typeface="Arial" charset="0"/>
                <a:ea typeface="+mn-ea"/>
                <a:cs typeface="+mn-cs"/>
              </a:rPr>
              <a:t>Evaluate performance for compensation purposes.</a:t>
            </a:r>
          </a:p>
          <a:p>
            <a:pPr lvl="0"/>
            <a:endParaRPr lang="en-US" sz="1200" b="0" kern="1200" dirty="0" smtClean="0">
              <a:solidFill>
                <a:schemeClr val="tx1"/>
              </a:solidFill>
              <a:latin typeface="Arial" charset="0"/>
              <a:ea typeface="+mn-ea"/>
              <a:cs typeface="+mn-cs"/>
            </a:endParaRPr>
          </a:p>
          <a:p>
            <a:pPr lvl="0"/>
            <a:r>
              <a:rPr lang="en-US" sz="1200" b="0" kern="1200" dirty="0" smtClean="0">
                <a:solidFill>
                  <a:schemeClr val="tx1"/>
                </a:solidFill>
                <a:latin typeface="Arial" charset="0"/>
                <a:ea typeface="+mn-ea"/>
                <a:cs typeface="+mn-cs"/>
              </a:rPr>
              <a:t>Top Management/Executives: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Many organizations have compensation philosophies that provide frameworks for what the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compensation program is supposed to do for the organization. This compensation philosophy is usually created by top management and provides guidance for compensation analysts, HR and managers. It is essential for top management and HR to work closely</a:t>
            </a:r>
            <a:r>
              <a:rPr lang="en-US" sz="1200" kern="1200" baseline="0" dirty="0" smtClean="0">
                <a:solidFill>
                  <a:schemeClr val="tx1"/>
                </a:solidFill>
                <a:latin typeface="Arial" charset="0"/>
                <a:ea typeface="+mn-ea"/>
                <a:cs typeface="+mn-cs"/>
              </a:rPr>
              <a:t> to make responsible compensation design decisions.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Top management must</a:t>
            </a:r>
            <a:r>
              <a:rPr lang="en-US" sz="1200" kern="1200" baseline="0" dirty="0" smtClean="0">
                <a:solidFill>
                  <a:schemeClr val="tx1"/>
                </a:solidFill>
                <a:latin typeface="Arial" charset="0"/>
                <a:ea typeface="+mn-ea"/>
                <a:cs typeface="+mn-cs"/>
              </a:rPr>
              <a:t> decide, based on the organization’s compensation philosophy, whether it wants to lead, lag or match the market for wages and salaries. Top management must also decide the distribution of total compensation dollars for each position in the organization (i.e., what percentage of total compensation is base pay and what percentage is variable pay and benefits). </a:t>
            </a:r>
            <a:r>
              <a:rPr lang="en-US" dirty="0" smtClean="0"/>
              <a:t>Top management (including</a:t>
            </a:r>
            <a:r>
              <a:rPr lang="en-US" baseline="0" dirty="0" smtClean="0"/>
              <a:t> finance executives) may </a:t>
            </a:r>
            <a:r>
              <a:rPr lang="en-US" dirty="0" smtClean="0"/>
              <a:t>also determine the minimum and maximum pay rates based on the organization’s ability and willingness to pay</a:t>
            </a:r>
            <a:r>
              <a:rPr lang="en-US" baseline="0" dirty="0" smtClean="0"/>
              <a:t> and </a:t>
            </a:r>
            <a:r>
              <a:rPr lang="en-US" dirty="0" smtClean="0"/>
              <a:t>make fiscally responsible decisions</a:t>
            </a:r>
            <a:r>
              <a:rPr lang="en-US" baseline="0" dirty="0" smtClean="0"/>
              <a:t> based on budgetary concerns.</a:t>
            </a:r>
          </a:p>
          <a:p>
            <a:pPr lvl="0"/>
            <a:endParaRPr lang="en-US" baseline="0" dirty="0" smtClean="0"/>
          </a:p>
          <a:p>
            <a:pPr lvl="0"/>
            <a:r>
              <a:rPr lang="en-US" baseline="0" dirty="0" smtClean="0"/>
              <a:t>Top management will rely on HR to provide data and consultation regarding these elements based on market research and fundamental HR principles, such as human motivation theory as it applies to the different types of workers, industries, generations, etc. </a:t>
            </a:r>
            <a:r>
              <a:rPr lang="en-US" sz="1200" kern="1200" dirty="0" smtClean="0">
                <a:solidFill>
                  <a:schemeClr val="tx1"/>
                </a:solidFill>
                <a:latin typeface="Arial" charset="0"/>
                <a:ea typeface="+mn-ea"/>
                <a:cs typeface="+mn-cs"/>
              </a:rPr>
              <a:t>Ultimately,</a:t>
            </a:r>
            <a:r>
              <a:rPr lang="en-US" sz="1200" kern="1200" baseline="0" dirty="0" smtClean="0">
                <a:solidFill>
                  <a:schemeClr val="tx1"/>
                </a:solidFill>
                <a:latin typeface="Arial" charset="0"/>
                <a:ea typeface="+mn-ea"/>
                <a:cs typeface="+mn-cs"/>
              </a:rPr>
              <a:t> HR must work closely with top management and management must work closely with HR to ensure the success of the organization’s compensation and benefits plans. All parties must work together to create a compensation system that balances employee motivation and fiscal responsibility. Underpaying employees may lead to reduced performance, motivation and morale, but overpaying them may lead to organization performance issues and negative impact on the bottom line.</a:t>
            </a:r>
          </a:p>
          <a:p>
            <a:pPr lvl="0"/>
            <a:endParaRPr lang="en-US" sz="1200" kern="1200" baseline="0" dirty="0" smtClean="0">
              <a:solidFill>
                <a:schemeClr val="tx1"/>
              </a:solidFill>
              <a:latin typeface="Arial" charset="0"/>
              <a:ea typeface="+mn-ea"/>
              <a:cs typeface="+mn-cs"/>
            </a:endParaRPr>
          </a:p>
          <a:p>
            <a:pPr lvl="0"/>
            <a:r>
              <a:rPr lang="en-US" sz="1200" b="1" kern="1200" baseline="0" dirty="0" smtClean="0">
                <a:solidFill>
                  <a:schemeClr val="tx1"/>
                </a:solidFill>
                <a:latin typeface="Arial" charset="0"/>
                <a:ea typeface="+mn-ea"/>
                <a:cs typeface="+mn-cs"/>
              </a:rPr>
              <a:t>Exercise</a:t>
            </a:r>
            <a:r>
              <a:rPr lang="en-US" sz="1200" kern="1200" baseline="0" dirty="0" smtClean="0">
                <a:solidFill>
                  <a:schemeClr val="tx1"/>
                </a:solidFill>
                <a:latin typeface="Arial" charset="0"/>
                <a:ea typeface="+mn-ea"/>
                <a:cs typeface="+mn-cs"/>
              </a:rPr>
              <a:t> </a:t>
            </a:r>
          </a:p>
          <a:p>
            <a:pPr lvl="0"/>
            <a:r>
              <a:rPr lang="en-US" sz="1200" kern="1200" baseline="0" dirty="0" smtClean="0">
                <a:solidFill>
                  <a:schemeClr val="tx1"/>
                </a:solidFill>
                <a:latin typeface="Arial" charset="0"/>
                <a:ea typeface="+mn-ea"/>
                <a:cs typeface="+mn-cs"/>
              </a:rPr>
              <a:t>(This exercise can be a classroom discussion, a small group discussion or a short writing assignment.)</a:t>
            </a:r>
          </a:p>
          <a:p>
            <a:pPr lvl="0"/>
            <a:endParaRPr lang="en-US" sz="1200" kern="1200" baseline="0" dirty="0" smtClean="0">
              <a:solidFill>
                <a:schemeClr val="tx1"/>
              </a:solidFill>
              <a:latin typeface="Arial" charset="0"/>
              <a:ea typeface="+mn-ea"/>
              <a:cs typeface="+mn-cs"/>
            </a:endParaRPr>
          </a:p>
          <a:p>
            <a:pPr lvl="0"/>
            <a:r>
              <a:rPr lang="en-US" sz="1200" kern="1200" baseline="0" dirty="0" smtClean="0">
                <a:solidFill>
                  <a:schemeClr val="tx1"/>
                </a:solidFill>
                <a:latin typeface="Arial" charset="0"/>
                <a:ea typeface="+mn-ea"/>
                <a:cs typeface="+mn-cs"/>
              </a:rPr>
              <a:t>Which competitive pay policy (lead, lag or match the market) would you recommend to an employer and why? What circumstances affected your recommendation?</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2 (2 minutes)</a:t>
            </a:r>
          </a:p>
          <a:p>
            <a:endParaRPr lang="en-US" dirty="0" smtClean="0"/>
          </a:p>
          <a:p>
            <a:r>
              <a:rPr lang="en-US" dirty="0" smtClean="0"/>
              <a:t>Read the learning objectives listed on the slide to the class.</a:t>
            </a:r>
          </a:p>
          <a:p>
            <a:endParaRPr lang="en-US" dirty="0" smtClean="0"/>
          </a:p>
        </p:txBody>
      </p:sp>
      <p:sp>
        <p:nvSpPr>
          <p:cNvPr id="4" name="Slide Number Placeholder 3"/>
          <p:cNvSpPr>
            <a:spLocks noGrp="1"/>
          </p:cNvSpPr>
          <p:nvPr>
            <p:ph type="sldNum" sz="quarter" idx="10"/>
          </p:nvPr>
        </p:nvSpPr>
        <p:spPr/>
        <p:txBody>
          <a:bodyPr/>
          <a:lstStyle/>
          <a:p>
            <a:fld id="{0265E9A6-7FAE-4D27-84A3-4339E177850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Slide 20 (2</a:t>
            </a:r>
            <a:r>
              <a:rPr lang="en-US" sz="1200" kern="1200" baseline="0" dirty="0" smtClean="0">
                <a:solidFill>
                  <a:schemeClr val="tx1"/>
                </a:solidFill>
                <a:latin typeface="Arial" charset="0"/>
                <a:ea typeface="+mn-ea"/>
                <a:cs typeface="+mn-cs"/>
              </a:rPr>
              <a:t> minutes)</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Many organizations have compensation philosophies that provide frameworks for what that compensation program is supposed to do for the organization. This compensation philosophy is usually created by top management and provides guidance for compensation analysts, HR and managers. </a:t>
            </a:r>
          </a:p>
          <a:p>
            <a:pPr lvl="0"/>
            <a:endParaRPr lang="en-US" sz="1200" kern="1200" dirty="0" smtClean="0">
              <a:solidFill>
                <a:schemeClr val="tx1"/>
              </a:solidFill>
              <a:latin typeface="Arial" charset="0"/>
              <a:ea typeface="+mn-ea"/>
              <a:cs typeface="+mn-cs"/>
            </a:endParaRPr>
          </a:p>
          <a:p>
            <a:r>
              <a:rPr lang="en-US" dirty="0" smtClean="0"/>
              <a:t>An organization must carefully consider each item on this</a:t>
            </a:r>
            <a:r>
              <a:rPr lang="en-US" baseline="0" dirty="0" smtClean="0"/>
              <a:t> slide to successfully design, administer and manage an effective compensation program. Let’s discuss these items in detail.</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a:p>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Arial" charset="0"/>
                <a:ea typeface="+mn-ea"/>
                <a:cs typeface="+mn-cs"/>
              </a:rPr>
              <a:t>Slide 21 (4 minutes)</a:t>
            </a:r>
          </a:p>
          <a:p>
            <a:endParaRPr lang="en-US" sz="1200" b="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Wage and Salary Surveys</a:t>
            </a:r>
          </a:p>
          <a:p>
            <a:r>
              <a:rPr lang="en-US" sz="1200" kern="1200" dirty="0" smtClean="0">
                <a:solidFill>
                  <a:schemeClr val="tx1"/>
                </a:solidFill>
                <a:latin typeface="Arial" charset="0"/>
                <a:ea typeface="+mn-ea"/>
                <a:cs typeface="+mn-cs"/>
              </a:rPr>
              <a:t>A survey of selected organizations within a geographic area or specific industry that includes total compensation information in summary format can provide a benchmark against which an organization can compare to ensure</a:t>
            </a:r>
            <a:r>
              <a:rPr lang="en-US" sz="1200" kern="1200" baseline="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external equity</a:t>
            </a:r>
            <a:r>
              <a:rPr lang="en-US" sz="1200" kern="1200" dirty="0" smtClean="0">
                <a:solidFill>
                  <a:schemeClr val="tx1"/>
                </a:solidFill>
                <a:latin typeface="Arial" charset="0"/>
                <a:ea typeface="+mn-ea"/>
                <a:cs typeface="+mn-cs"/>
              </a:rPr>
              <a:t> (what employees in other organizations are being paid for performing similar jobs). Surveys can also be used to identify workplace trends </a:t>
            </a:r>
            <a:r>
              <a:rPr lang="en-US" sz="1200" kern="1200" baseline="0" dirty="0" smtClean="0">
                <a:solidFill>
                  <a:schemeClr val="tx1"/>
                </a:solidFill>
                <a:latin typeface="Arial" charset="0"/>
                <a:ea typeface="+mn-ea"/>
                <a:cs typeface="+mn-cs"/>
              </a:rPr>
              <a:t>to help employers make wise pay-related decisions to balance competitiveness with fiscal responsibility.</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Surveys can be purchased, or organizations can</a:t>
            </a:r>
            <a:r>
              <a:rPr lang="en-US" sz="1200" kern="1200" baseline="0" dirty="0" smtClean="0">
                <a:solidFill>
                  <a:schemeClr val="tx1"/>
                </a:solidFill>
                <a:latin typeface="Arial" charset="0"/>
                <a:ea typeface="+mn-ea"/>
                <a:cs typeface="+mn-cs"/>
              </a:rPr>
              <a:t> conduct their</a:t>
            </a:r>
            <a:r>
              <a:rPr lang="en-US" sz="1200" kern="1200" dirty="0" smtClean="0">
                <a:solidFill>
                  <a:schemeClr val="tx1"/>
                </a:solidFill>
                <a:latin typeface="Arial" charset="0"/>
                <a:ea typeface="+mn-ea"/>
                <a:cs typeface="+mn-cs"/>
              </a:rPr>
              <a:t> own. Unless there is a survey expert available</a:t>
            </a:r>
            <a:r>
              <a:rPr lang="en-US" sz="1200" kern="1200" baseline="0" dirty="0" smtClean="0">
                <a:solidFill>
                  <a:schemeClr val="tx1"/>
                </a:solidFill>
                <a:latin typeface="Arial" charset="0"/>
                <a:ea typeface="+mn-ea"/>
                <a:cs typeface="+mn-cs"/>
              </a:rPr>
              <a:t> to conduct the survey and effectively analyze survey results, it may be more beneficial for an organization to purchase salary survey data. Many survey administrators require the employer to participate in the survey (i.e., contribute its own data to the survey) or offer a significant discount to the organization if it chooses to participate in the survey.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305300" cy="3113087"/>
          </a:xfrm>
        </p:spPr>
      </p:sp>
      <p:sp>
        <p:nvSpPr>
          <p:cNvPr id="3" name="Notes Placeholder 2"/>
          <p:cNvSpPr>
            <a:spLocks noGrp="1"/>
          </p:cNvSpPr>
          <p:nvPr>
            <p:ph type="body" idx="1"/>
          </p:nvPr>
        </p:nvSpPr>
        <p:spPr>
          <a:xfrm>
            <a:off x="701675" y="4038601"/>
            <a:ext cx="5607050" cy="4572000"/>
          </a:xfrm>
        </p:spPr>
        <p:txBody>
          <a:bodyPr>
            <a:normAutofit fontScale="70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22 (10 minutes)</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Job matches are critical yet difficult to do correctly. Many</a:t>
            </a:r>
            <a:r>
              <a:rPr lang="en-US" sz="1200" kern="1200" baseline="0" dirty="0" smtClean="0">
                <a:solidFill>
                  <a:schemeClr val="tx1"/>
                </a:solidFill>
                <a:latin typeface="Arial" charset="0"/>
                <a:ea typeface="+mn-ea"/>
                <a:cs typeface="+mn-cs"/>
              </a:rPr>
              <a:t> employers poorly define jobs, </a:t>
            </a:r>
            <a:r>
              <a:rPr lang="en-US" sz="1200" kern="1200" dirty="0" smtClean="0">
                <a:solidFill>
                  <a:schemeClr val="tx1"/>
                </a:solidFill>
                <a:latin typeface="Arial" charset="0"/>
                <a:ea typeface="+mn-ea"/>
                <a:cs typeface="+mn-cs"/>
              </a:rPr>
              <a:t>and because it is the compensation analyst or manager making match determinations, jobs can get mismatched to survey jobs. Compensation</a:t>
            </a:r>
            <a:r>
              <a:rPr lang="en-US" sz="1200" kern="1200" baseline="0" dirty="0" smtClean="0">
                <a:solidFill>
                  <a:schemeClr val="tx1"/>
                </a:solidFill>
                <a:latin typeface="Arial" charset="0"/>
                <a:ea typeface="+mn-ea"/>
                <a:cs typeface="+mn-cs"/>
              </a:rPr>
              <a:t> analysts should involve managers to some extent in making the job matches, particularly if job descriptions are either unavailable or outdated. Some job matches are made based on title without consideration of job duties, which also corrupts the usefulness of the data.</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Some pay data collected through surveys isn’t as useful or accurate as you would hope.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There is a lot of room</a:t>
            </a:r>
            <a:r>
              <a:rPr lang="en-US" sz="1200" kern="1200" baseline="0" dirty="0" smtClean="0">
                <a:solidFill>
                  <a:schemeClr val="tx1"/>
                </a:solidFill>
                <a:latin typeface="Arial" charset="0"/>
                <a:ea typeface="+mn-ea"/>
                <a:cs typeface="+mn-cs"/>
              </a:rPr>
              <a:t> for m</a:t>
            </a:r>
            <a:r>
              <a:rPr lang="en-US" sz="1200" kern="1200" dirty="0" smtClean="0">
                <a:solidFill>
                  <a:schemeClr val="tx1"/>
                </a:solidFill>
                <a:latin typeface="Arial" charset="0"/>
                <a:ea typeface="+mn-ea"/>
                <a:cs typeface="+mn-cs"/>
              </a:rPr>
              <a:t>isunderstanding the kinds of pay data requested. For example, if the survey requests minimum and maximum pay information for each job, do you give the minimum and maximums of the pay ranges or the minimums and maximums actually paid to current employees or past employees? If the pay range minimum and maximum are collected, what if the organization pays people outside of the pay ranges?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What if the survey asks for average pay rates?</a:t>
            </a:r>
            <a:r>
              <a:rPr lang="en-US" sz="1200" kern="1200" baseline="0" dirty="0" smtClean="0">
                <a:solidFill>
                  <a:schemeClr val="tx1"/>
                </a:solidFill>
                <a:latin typeface="Arial" charset="0"/>
                <a:ea typeface="+mn-ea"/>
                <a:cs typeface="+mn-cs"/>
              </a:rPr>
              <a:t> W</a:t>
            </a:r>
            <a:r>
              <a:rPr lang="en-US" sz="1200" kern="1200" dirty="0" smtClean="0">
                <a:solidFill>
                  <a:schemeClr val="tx1"/>
                </a:solidFill>
                <a:latin typeface="Arial" charset="0"/>
                <a:ea typeface="+mn-ea"/>
                <a:cs typeface="+mn-cs"/>
              </a:rPr>
              <a:t>ill the compensation analyst provide average amounts paid for all incumbents, or will he or she provide midpoints of the salary range? Will their data include base pay only, or will it include overtime, shift differentials, etc.?</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Even if you are specific about the types of data you are requesting, it doesn’t mean that is what you will get.</a:t>
            </a:r>
            <a:r>
              <a:rPr lang="en-US" sz="1200" kern="1200" baseline="0"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It is not only important to gather data from other organizations in the labor market, it is also important to gather data from competitors, regardless of whether they are in the same labor market. </a:t>
            </a: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It can be difficult to integrate market data with internal job evaluation data or other pay policy guidelines specific to an organization. Integrating this data can be as much of an art as it is a science.  </a:t>
            </a:r>
          </a:p>
          <a:p>
            <a:pPr lvl="0"/>
            <a:r>
              <a:rPr lang="en-US" sz="1200" kern="1200" dirty="0" smtClean="0">
                <a:solidFill>
                  <a:schemeClr val="tx1"/>
                </a:solidFill>
                <a:latin typeface="Arial" charset="0"/>
                <a:ea typeface="+mn-ea"/>
                <a:cs typeface="+mn-cs"/>
              </a:rPr>
              <a:t>Data can be “cooked” to confirm evidence to support hidden agendas or biases. For example, data can be cooked and used to support arguments for pay increases that may not be necessary.</a:t>
            </a: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Pay surveys typically include information only on pay and maybe some other benefits. However, often they do not include information on total compensation or total rewards.</a:t>
            </a:r>
            <a:r>
              <a:rPr lang="en-US" sz="1200" kern="1200" baseline="0" dirty="0" smtClean="0">
                <a:solidFill>
                  <a:schemeClr val="tx1"/>
                </a:solidFill>
                <a:latin typeface="Arial" charset="0"/>
                <a:ea typeface="+mn-ea"/>
                <a:cs typeface="+mn-cs"/>
              </a:rPr>
              <a:t> I</a:t>
            </a:r>
            <a:r>
              <a:rPr lang="en-US" sz="1200" kern="1200" dirty="0" smtClean="0">
                <a:solidFill>
                  <a:schemeClr val="tx1"/>
                </a:solidFill>
                <a:latin typeface="Arial" charset="0"/>
                <a:ea typeface="+mn-ea"/>
                <a:cs typeface="+mn-cs"/>
              </a:rPr>
              <a:t>n some organizations, the pay might be</a:t>
            </a:r>
            <a:r>
              <a:rPr lang="en-US" sz="1200" kern="1200" baseline="0" dirty="0" smtClean="0">
                <a:solidFill>
                  <a:schemeClr val="tx1"/>
                </a:solidFill>
                <a:latin typeface="Arial" charset="0"/>
                <a:ea typeface="+mn-ea"/>
                <a:cs typeface="+mn-cs"/>
              </a:rPr>
              <a:t> below average, </a:t>
            </a:r>
            <a:r>
              <a:rPr lang="en-US" sz="1200" kern="1200" dirty="0" smtClean="0">
                <a:solidFill>
                  <a:schemeClr val="tx1"/>
                </a:solidFill>
                <a:latin typeface="Arial" charset="0"/>
                <a:ea typeface="+mn-ea"/>
                <a:cs typeface="+mn-cs"/>
              </a:rPr>
              <a:t>but the benefits or company culture,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such as employee relationships, employee-management relationships, expected hours worked each week – 40 vs. 65, is worth the below-average pay</a:t>
            </a:r>
            <a:r>
              <a:rPr lang="en-US" sz="1200" kern="1200" baseline="0" dirty="0" smtClean="0">
                <a:solidFill>
                  <a:schemeClr val="tx1"/>
                </a:solidFill>
                <a:latin typeface="Arial" charset="0"/>
                <a:ea typeface="+mn-ea"/>
                <a:cs typeface="+mn-cs"/>
              </a:rPr>
              <a:t> or, if it’s the other way around, inflated pay.</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Some surveys can be costly. The good surveys typically are not free.</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In sum, the accuracy and usefulness of the data can be enhanced by using multiple measures (e.g., multiple surveys) of what is going on in the market place. Use the data received from surveys</a:t>
            </a:r>
            <a:r>
              <a:rPr lang="en-US" sz="1200" kern="1200" baseline="0" dirty="0" smtClean="0">
                <a:solidFill>
                  <a:schemeClr val="tx1"/>
                </a:solidFill>
                <a:latin typeface="Arial" charset="0"/>
                <a:ea typeface="+mn-ea"/>
                <a:cs typeface="+mn-cs"/>
              </a:rPr>
              <a:t> as a guideline only.</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dirty="0" smtClean="0">
                <a:solidFill>
                  <a:schemeClr val="tx1"/>
                </a:solidFill>
                <a:latin typeface="Arial" charset="0"/>
                <a:ea typeface="+mn-ea"/>
                <a:cs typeface="+mn-cs"/>
              </a:rPr>
              <a:t>Slide 23 (8 minutes)</a:t>
            </a:r>
          </a:p>
          <a:p>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Some employers rely solely on market pricing,</a:t>
            </a:r>
            <a:r>
              <a:rPr lang="en-US" sz="1200" b="0" kern="1200" baseline="0" dirty="0" smtClean="0">
                <a:solidFill>
                  <a:schemeClr val="tx1"/>
                </a:solidFill>
                <a:latin typeface="Arial" charset="0"/>
                <a:ea typeface="+mn-ea"/>
                <a:cs typeface="+mn-cs"/>
              </a:rPr>
              <a:t> while others prefer to use multiple measures to make wise pay decisions for their organizations. Given some of the already identified concerns with salary surveys, the fact that market data may not be available for every job in the organization and that pay practices vary so widely across organizations (i.e., every organization is different and has different elements of total rewards to offer), job evaluation can be a very valuable tool.</a:t>
            </a:r>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Job evaluation is the process to determine the value of each job in relation to other jobs in the same organization</a:t>
            </a:r>
            <a:r>
              <a:rPr lang="en-US" sz="1200" b="0" kern="1200" baseline="0" dirty="0" smtClean="0">
                <a:solidFill>
                  <a:schemeClr val="tx1"/>
                </a:solidFill>
                <a:latin typeface="Arial" charset="0"/>
                <a:ea typeface="+mn-ea"/>
                <a:cs typeface="+mn-cs"/>
              </a:rPr>
              <a:t> and</a:t>
            </a:r>
            <a:r>
              <a:rPr lang="en-US" sz="1200" b="0" kern="1200" dirty="0" smtClean="0">
                <a:solidFill>
                  <a:schemeClr val="tx1"/>
                </a:solidFill>
                <a:latin typeface="Arial" charset="0"/>
                <a:ea typeface="+mn-ea"/>
                <a:cs typeface="+mn-cs"/>
              </a:rPr>
              <a:t> helps maintain </a:t>
            </a:r>
            <a:r>
              <a:rPr lang="en-US" sz="1200" b="0" i="1" kern="1200" dirty="0" smtClean="0">
                <a:solidFill>
                  <a:schemeClr val="tx1"/>
                </a:solidFill>
                <a:latin typeface="Arial" charset="0"/>
                <a:ea typeface="+mn-ea"/>
                <a:cs typeface="+mn-cs"/>
              </a:rPr>
              <a:t>internal equity</a:t>
            </a:r>
            <a:r>
              <a:rPr lang="en-US" sz="1200" b="0" kern="1200" dirty="0" smtClean="0">
                <a:solidFill>
                  <a:schemeClr val="tx1"/>
                </a:solidFill>
                <a:latin typeface="Arial" charset="0"/>
                <a:ea typeface="+mn-ea"/>
                <a:cs typeface="+mn-cs"/>
              </a:rPr>
              <a:t> (what an employee is being paid for doing a given job compared to what other employees in the same organization are being paid to do their jobs). Job evaluation gives some</a:t>
            </a:r>
            <a:r>
              <a:rPr lang="en-US" sz="1200" b="0" kern="1200" baseline="0" dirty="0" smtClean="0">
                <a:solidFill>
                  <a:schemeClr val="tx1"/>
                </a:solidFill>
                <a:latin typeface="Arial" charset="0"/>
                <a:ea typeface="+mn-ea"/>
                <a:cs typeface="+mn-cs"/>
              </a:rPr>
              <a:t> order to the structure or hierarchy of jobs in an organization to ensure consistent and ethical treatment of employees, appropriate pay rates, </a:t>
            </a:r>
            <a:r>
              <a:rPr lang="en-US" sz="1200" kern="1200" dirty="0" smtClean="0">
                <a:solidFill>
                  <a:schemeClr val="tx1"/>
                </a:solidFill>
                <a:latin typeface="Arial" charset="0"/>
                <a:ea typeface="+mn-ea"/>
                <a:cs typeface="+mn-cs"/>
              </a:rPr>
              <a:t>establish career</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path job progressions and to compliance with EEO and employment law (e.g., Equal Pay Act).</a:t>
            </a:r>
          </a:p>
          <a:p>
            <a:endParaRPr lang="en-US" sz="1200" b="0" kern="1200" baseline="0" dirty="0" smtClean="0">
              <a:solidFill>
                <a:schemeClr val="tx1"/>
              </a:solidFill>
              <a:latin typeface="Arial" charset="0"/>
              <a:ea typeface="+mn-ea"/>
              <a:cs typeface="+mn-cs"/>
            </a:endParaRPr>
          </a:p>
          <a:p>
            <a:r>
              <a:rPr lang="en-US" sz="1200" b="0" kern="1200" baseline="0" dirty="0" smtClean="0">
                <a:solidFill>
                  <a:schemeClr val="tx1"/>
                </a:solidFill>
                <a:latin typeface="Arial" charset="0"/>
                <a:ea typeface="+mn-ea"/>
                <a:cs typeface="+mn-cs"/>
              </a:rPr>
              <a:t>Job evaluation begins with the identification of compensable factors or factors that an organization deems important and allows them to differentiate the value each job has to the organization. Some examples of compensable factors include skill, responsibility (scope and/or managerial), effort and working conditions. Jobs are then rated on each compensable factor, so it is important that the factors be quantifiable and easy to describe and document. HR must work closely with top management to identify the organization’s compensable factors, which must be aligned with the organization’s strategy, mission and core values.</a:t>
            </a:r>
          </a:p>
          <a:p>
            <a:endParaRPr lang="en-US" sz="1200" b="0" kern="1200" dirty="0" smtClean="0">
              <a:solidFill>
                <a:schemeClr val="tx1"/>
              </a:solidFill>
              <a:latin typeface="Arial" charset="0"/>
              <a:ea typeface="+mn-ea"/>
              <a:cs typeface="+mn-cs"/>
            </a:endParaRPr>
          </a:p>
          <a:p>
            <a:pPr lvl="0"/>
            <a:r>
              <a:rPr lang="en-US" sz="1200" b="0" kern="1200" dirty="0" smtClean="0">
                <a:solidFill>
                  <a:schemeClr val="tx1"/>
                </a:solidFill>
                <a:latin typeface="Arial" charset="0"/>
                <a:ea typeface="+mn-ea"/>
                <a:cs typeface="+mn-cs"/>
              </a:rPr>
              <a:t>The usual result of a thorough job evaluation is pay grades,</a:t>
            </a:r>
            <a:r>
              <a:rPr lang="en-US" sz="1200" b="0" kern="1200" baseline="0" dirty="0" smtClean="0">
                <a:solidFill>
                  <a:schemeClr val="tx1"/>
                </a:solidFill>
                <a:latin typeface="Arial" charset="0"/>
                <a:ea typeface="+mn-ea"/>
                <a:cs typeface="+mn-cs"/>
              </a:rPr>
              <a:t> which are c</a:t>
            </a:r>
            <a:r>
              <a:rPr lang="en-US" sz="1200" b="0" kern="1200" dirty="0" smtClean="0">
                <a:solidFill>
                  <a:schemeClr val="tx1"/>
                </a:solidFill>
                <a:latin typeface="Arial" charset="0"/>
                <a:ea typeface="+mn-ea"/>
                <a:cs typeface="+mn-cs"/>
              </a:rPr>
              <a:t>lassifications of jobs that are similar in value to each other.</a:t>
            </a:r>
          </a:p>
          <a:p>
            <a:pPr lvl="0"/>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24 (2 minutes)</a:t>
            </a:r>
          </a:p>
          <a:p>
            <a:endParaRPr lang="en-US" dirty="0" smtClean="0"/>
          </a:p>
          <a:p>
            <a:r>
              <a:rPr lang="en-US" dirty="0" smtClean="0"/>
              <a:t>It is easy to get confused with all the terminology used when discussing compensation and general HR principles. This slide will help students </a:t>
            </a:r>
            <a:r>
              <a:rPr lang="en-US" baseline="0" dirty="0" smtClean="0"/>
              <a:t>distinguish terminology and keep everyone on the same page for the rest of the module.</a:t>
            </a:r>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US" sz="1200" kern="1200" dirty="0" smtClean="0">
                <a:solidFill>
                  <a:schemeClr val="tx1"/>
                </a:solidFill>
                <a:latin typeface="Arial" charset="0"/>
                <a:ea typeface="+mn-ea"/>
                <a:cs typeface="+mn-cs"/>
              </a:rPr>
              <a:t>Slide 25 (5 minutes)</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Information from wage and salary surveys combined with information from your job evaluation will yield </a:t>
            </a:r>
            <a:r>
              <a:rPr lang="en-US" sz="1200" b="1" kern="1200" dirty="0" smtClean="0">
                <a:solidFill>
                  <a:schemeClr val="tx1"/>
                </a:solidFill>
                <a:latin typeface="Arial" charset="0"/>
                <a:ea typeface="+mn-ea"/>
                <a:cs typeface="+mn-cs"/>
              </a:rPr>
              <a:t>pay ranges</a:t>
            </a:r>
            <a:r>
              <a:rPr lang="en-US" sz="1200" kern="1200" dirty="0" smtClean="0">
                <a:solidFill>
                  <a:schemeClr val="tx1"/>
                </a:solidFill>
                <a:latin typeface="Arial" charset="0"/>
                <a:ea typeface="+mn-ea"/>
                <a:cs typeface="+mn-cs"/>
              </a:rPr>
              <a:t> for each pay grade. A pay range is a range of permissible pay with a minimum, a midpoint and a maximum.</a:t>
            </a:r>
          </a:p>
          <a:p>
            <a:pPr lvl="0"/>
            <a:endParaRPr lang="en-US" sz="1200" kern="1200" dirty="0" smtClean="0">
              <a:solidFill>
                <a:schemeClr val="tx1"/>
              </a:solidFill>
              <a:latin typeface="Arial" charset="0"/>
              <a:ea typeface="+mn-ea"/>
              <a:cs typeface="+mn-cs"/>
            </a:endParaRPr>
          </a:p>
          <a:p>
            <a:pPr lvl="0">
              <a:buFont typeface="Arial" pitchFamily="34" charset="0"/>
              <a:buChar char="•"/>
            </a:pPr>
            <a:r>
              <a:rPr lang="en-US" sz="1200" kern="1200" dirty="0" smtClean="0">
                <a:solidFill>
                  <a:schemeClr val="tx1"/>
                </a:solidFill>
                <a:latin typeface="Arial" charset="0"/>
                <a:ea typeface="+mn-ea"/>
                <a:cs typeface="+mn-cs"/>
              </a:rPr>
              <a:t>The minimum of the range is the lowest amount an employer</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offers and pays for a specific job or group of jobs.</a:t>
            </a:r>
          </a:p>
          <a:p>
            <a:pPr lvl="0">
              <a:buFont typeface="Arial" pitchFamily="34" charset="0"/>
              <a:buChar char="•"/>
            </a:pPr>
            <a:r>
              <a:rPr lang="en-US" sz="1200" kern="1200" dirty="0" smtClean="0">
                <a:solidFill>
                  <a:schemeClr val="tx1"/>
                </a:solidFill>
                <a:latin typeface="Arial" charset="0"/>
                <a:ea typeface="+mn-ea"/>
                <a:cs typeface="+mn-cs"/>
              </a:rPr>
              <a:t>The midpoint can be referred to as job worth. This is the amount that someone who is fully competent and an average performer in the job should be paid. </a:t>
            </a:r>
          </a:p>
          <a:p>
            <a:pPr lvl="0">
              <a:buFont typeface="Arial" pitchFamily="34" charset="0"/>
              <a:buChar char="•"/>
            </a:pPr>
            <a:r>
              <a:rPr lang="en-US" sz="1200" kern="1200" dirty="0" smtClean="0">
                <a:solidFill>
                  <a:schemeClr val="tx1"/>
                </a:solidFill>
                <a:latin typeface="Arial" charset="0"/>
                <a:ea typeface="+mn-ea"/>
                <a:cs typeface="+mn-cs"/>
              </a:rPr>
              <a:t>The maximum of the range is the maximum amount of money an employer is willing to pay for a specific job. Typically, higher performers or people who have been with the job for some time are paid between the midpoint and the maximum of the range.</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Although an organization may develop and use pay ranges, the</a:t>
            </a:r>
            <a:r>
              <a:rPr lang="en-US" sz="1200" kern="1200" baseline="0" dirty="0" smtClean="0">
                <a:solidFill>
                  <a:schemeClr val="tx1"/>
                </a:solidFill>
                <a:latin typeface="Arial" charset="0"/>
                <a:ea typeface="+mn-ea"/>
                <a:cs typeface="+mn-cs"/>
              </a:rPr>
              <a:t> extent to which an organization strictly adheres to them may vary. Some employers establish and adjust pay for employees based on individual circumstances that may not fit within the identified pay ranges. For example, if a candidate states he requires $35,000-$40,000 to accept a job but the pay range is between $40,000-$50,000, the employer may opt to offer the candidate $35,000. If the candidate accepts the offer for $35,000, there is nothing legally wrong with the agreement. However, there may be unintended consequences, such as lowered employee morale or reduced motivation that the employer may face. Of course, if the employer has a common practice of offering the low end of the candidates’ specified range (whether it falls below or within the pay range) to women and offering the higher end of the specified range to men, there may be legal consequences. </a:t>
            </a:r>
            <a:endParaRPr lang="en-US" sz="1200" kern="1200" dirty="0" smtClean="0">
              <a:solidFill>
                <a:schemeClr val="tx1"/>
              </a:solidFill>
              <a:latin typeface="Arial" charset="0"/>
              <a:ea typeface="+mn-ea"/>
              <a:cs typeface="+mn-cs"/>
            </a:endParaRP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343401"/>
            <a:ext cx="5607050" cy="4256088"/>
          </a:xfrm>
        </p:spPr>
        <p:txBody>
          <a:bodyPr>
            <a:normAutofit fontScale="850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26 (5 minutes)</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An employer</a:t>
            </a:r>
            <a:r>
              <a:rPr lang="en-US" sz="1200" kern="1200" baseline="0" dirty="0" smtClean="0">
                <a:solidFill>
                  <a:schemeClr val="tx1"/>
                </a:solidFill>
                <a:latin typeface="Arial" charset="0"/>
                <a:ea typeface="+mn-ea"/>
                <a:cs typeface="+mn-cs"/>
              </a:rPr>
              <a:t> may</a:t>
            </a:r>
            <a:r>
              <a:rPr lang="en-US" sz="1200" kern="1200" dirty="0" smtClean="0">
                <a:solidFill>
                  <a:schemeClr val="tx1"/>
                </a:solidFill>
                <a:latin typeface="Arial" charset="0"/>
                <a:ea typeface="+mn-ea"/>
                <a:cs typeface="+mn-cs"/>
              </a:rPr>
              <a:t> have a seniority-based compensation philosophy, while another adopts a general cost-of-living, across-the-board type of philosophy where everyone gets the same amount of pay increase no matter how long they have been employed or how well they perform.</a:t>
            </a:r>
            <a:r>
              <a:rPr lang="en-US" sz="1200" kern="1200" baseline="0" dirty="0" smtClean="0">
                <a:solidFill>
                  <a:schemeClr val="tx1"/>
                </a:solidFill>
                <a:latin typeface="Arial" charset="0"/>
                <a:ea typeface="+mn-ea"/>
                <a:cs typeface="+mn-cs"/>
              </a:rPr>
              <a:t> S</a:t>
            </a:r>
            <a:r>
              <a:rPr lang="en-US" sz="1200" kern="1200" dirty="0" smtClean="0">
                <a:solidFill>
                  <a:schemeClr val="tx1"/>
                </a:solidFill>
                <a:latin typeface="Arial" charset="0"/>
                <a:ea typeface="+mn-ea"/>
                <a:cs typeface="+mn-cs"/>
              </a:rPr>
              <a:t>till others have a pay-for-performance philosophy. </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are some advantages and disadvantages of each? Which would you prefer?</a:t>
            </a: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Some organizations think they have a pay-for-performance philosophy, but pay may</a:t>
            </a:r>
            <a:r>
              <a:rPr lang="en-US" sz="1200" kern="1200" baseline="0" dirty="0" smtClean="0">
                <a:solidFill>
                  <a:schemeClr val="tx1"/>
                </a:solidFill>
                <a:latin typeface="Arial" charset="0"/>
                <a:ea typeface="+mn-ea"/>
                <a:cs typeface="+mn-cs"/>
              </a:rPr>
              <a:t> actually be</a:t>
            </a:r>
            <a:r>
              <a:rPr lang="en-US" sz="1200" kern="1200" dirty="0" smtClean="0">
                <a:solidFill>
                  <a:schemeClr val="tx1"/>
                </a:solidFill>
                <a:latin typeface="Arial" charset="0"/>
                <a:ea typeface="+mn-ea"/>
                <a:cs typeface="+mn-cs"/>
              </a:rPr>
              <a:t> based on things other than performance, such as individual bias, family status, effort and face time.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Many organizations have moved to a pay-for-performance philosophy because employees had or have an entitlement mentality and think that organizations owe their employees. They </a:t>
            </a:r>
            <a:r>
              <a:rPr lang="en-US" sz="1200" kern="1200" dirty="0" err="1" smtClean="0">
                <a:solidFill>
                  <a:schemeClr val="tx1"/>
                </a:solidFill>
                <a:latin typeface="Arial" charset="0"/>
                <a:ea typeface="+mn-ea"/>
                <a:cs typeface="+mn-cs"/>
              </a:rPr>
              <a:t>foget</a:t>
            </a:r>
            <a:r>
              <a:rPr lang="en-US" sz="1200" kern="1200" dirty="0" smtClean="0">
                <a:solidFill>
                  <a:schemeClr val="tx1"/>
                </a:solidFill>
                <a:latin typeface="Arial" charset="0"/>
                <a:ea typeface="+mn-ea"/>
                <a:cs typeface="+mn-cs"/>
              </a:rPr>
              <a:t> that pay is earned rather than owed.</a:t>
            </a: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The goal of a pay-for-performance program is to provide monetary rewards that increase the </a:t>
            </a:r>
            <a:r>
              <a:rPr lang="en-US" sz="1200" kern="1200" dirty="0" err="1" smtClean="0">
                <a:solidFill>
                  <a:schemeClr val="tx1"/>
                </a:solidFill>
                <a:latin typeface="Arial" charset="0"/>
                <a:ea typeface="+mn-ea"/>
                <a:cs typeface="+mn-cs"/>
              </a:rPr>
              <a:t>liklihood</a:t>
            </a:r>
            <a:r>
              <a:rPr lang="en-US" sz="1200" kern="1200" dirty="0" smtClean="0">
                <a:solidFill>
                  <a:schemeClr val="tx1"/>
                </a:solidFill>
                <a:latin typeface="Arial" charset="0"/>
                <a:ea typeface="+mn-ea"/>
                <a:cs typeface="+mn-cs"/>
              </a:rPr>
              <a:t> that desired behaviors and results will recur or repeat themselves.</a:t>
            </a:r>
          </a:p>
          <a:p>
            <a:pPr lvl="0"/>
            <a:endParaRPr 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The Pay-for-Performance Link</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An effective pay-for-performance philosophy r</a:t>
            </a:r>
            <a:r>
              <a:rPr lang="en-US" sz="1200" kern="1200" dirty="0" smtClean="0">
                <a:solidFill>
                  <a:schemeClr val="tx1"/>
                </a:solidFill>
                <a:latin typeface="Arial" charset="0"/>
                <a:ea typeface="+mn-ea"/>
                <a:cs typeface="+mn-cs"/>
              </a:rPr>
              <a:t>equires accurate and comprehensive measures of performance, which is sometimes very difficult to do.</a:t>
            </a:r>
            <a:r>
              <a:rPr lang="en-US" sz="1200" kern="1200" baseline="0" dirty="0" smtClean="0">
                <a:solidFill>
                  <a:schemeClr val="tx1"/>
                </a:solidFill>
                <a:latin typeface="Arial" charset="0"/>
                <a:ea typeface="+mn-ea"/>
                <a:cs typeface="+mn-cs"/>
              </a:rPr>
              <a:t> S</a:t>
            </a:r>
            <a:r>
              <a:rPr lang="en-US" sz="1200" kern="1200" dirty="0" smtClean="0">
                <a:solidFill>
                  <a:schemeClr val="tx1"/>
                </a:solidFill>
                <a:latin typeface="Arial" charset="0"/>
                <a:ea typeface="+mn-ea"/>
                <a:cs typeface="+mn-cs"/>
              </a:rPr>
              <a:t>urveys show that employees and managers have little confidence that just because the organization’s compensation philosophy is one of pay for performance that it actually happens that way.</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However, when pay is actually tied to performance, we do see higher levels of performance (Henderson, 2006).</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Slide 27 (3 minutes)</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Pay and incentives are based on performance differences among employees.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Employees who perform well get larger pay increases.</a:t>
            </a:r>
            <a:r>
              <a:rPr lang="en-US" sz="1200" kern="1200" baseline="0" dirty="0" smtClean="0">
                <a:solidFill>
                  <a:schemeClr val="tx1"/>
                </a:solidFill>
                <a:latin typeface="Arial" charset="0"/>
                <a:ea typeface="+mn-ea"/>
                <a:cs typeface="+mn-cs"/>
              </a:rPr>
              <a:t> T</a:t>
            </a:r>
            <a:r>
              <a:rPr lang="en-US" sz="1200" kern="1200" dirty="0" smtClean="0">
                <a:solidFill>
                  <a:schemeClr val="tx1"/>
                </a:solidFill>
                <a:latin typeface="Arial" charset="0"/>
                <a:ea typeface="+mn-ea"/>
                <a:cs typeface="+mn-cs"/>
              </a:rPr>
              <a:t>hose who do not perform satisfactorily receive little or no pay increase.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No pay raises are given for length of service.</a:t>
            </a:r>
            <a:r>
              <a:rPr lang="en-US" sz="1200" kern="1200" baseline="0"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0265E9A6-7FAE-4D27-84A3-4339E177850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343400"/>
            <a:ext cx="5607050" cy="4343400"/>
          </a:xfrm>
        </p:spPr>
        <p:txBody>
          <a:bodyPr>
            <a:normAutofit fontScale="77500" lnSpcReduction="20000"/>
          </a:bodyPr>
          <a:lstStyle/>
          <a:p>
            <a:r>
              <a:rPr lang="en-US" dirty="0" smtClean="0"/>
              <a:t>Slide 28 (9 minutes)</a:t>
            </a:r>
          </a:p>
          <a:p>
            <a:endParaRPr lang="en-US" dirty="0" smtClean="0"/>
          </a:p>
          <a:p>
            <a:r>
              <a:rPr lang="en-US" dirty="0" smtClean="0"/>
              <a:t>This slide is not intended to be a comprehensive</a:t>
            </a:r>
            <a:r>
              <a:rPr lang="en-US" baseline="0" dirty="0" smtClean="0"/>
              <a:t> discussion of compensation and the law. This is merely a brief discussion of a few of the laws that affect compensation and benefits systems. Organizations must be aware of these and a host of others laws when designing and administering compensation and benefits systems. The U.S. Department of Labor (www.dol.gov) and the Internal Revenue Service (www.irs.gov) are two sources of information, along with the Henderson (2006) reference cited in this learning module. Ultimately, this discussion is included in this module to help students realize that law plays a role in the design and administration of compensation and benefits programs. Provide students with the suggested reading list found in the Instructor’s Manual with corresponding Internet links to laws discussed in this presentation, if desired.</a:t>
            </a:r>
          </a:p>
          <a:p>
            <a:endParaRPr lang="en-US" baseline="0" dirty="0" smtClean="0"/>
          </a:p>
          <a:p>
            <a:r>
              <a:rPr lang="en-US" sz="1200" b="0" kern="1200" dirty="0" smtClean="0">
                <a:solidFill>
                  <a:schemeClr val="tx1"/>
                </a:solidFill>
                <a:latin typeface="Arial" charset="0"/>
                <a:ea typeface="+mn-ea"/>
                <a:cs typeface="+mn-cs"/>
              </a:rPr>
              <a:t>The Fair Labor Standards Act (FLSA) is the federal wage and hour law that regulates the employment of children between the ages of 14</a:t>
            </a:r>
            <a:r>
              <a:rPr lang="en-US" sz="1200" b="0" kern="1200" baseline="0" dirty="0" smtClean="0">
                <a:solidFill>
                  <a:schemeClr val="tx1"/>
                </a:solidFill>
                <a:latin typeface="Arial" charset="0"/>
                <a:ea typeface="+mn-ea"/>
                <a:cs typeface="+mn-cs"/>
              </a:rPr>
              <a:t> and </a:t>
            </a:r>
            <a:r>
              <a:rPr lang="en-US" sz="1200" b="0" kern="1200" dirty="0" smtClean="0">
                <a:solidFill>
                  <a:schemeClr val="tx1"/>
                </a:solidFill>
                <a:latin typeface="Arial" charset="0"/>
                <a:ea typeface="+mn-ea"/>
                <a:cs typeface="+mn-cs"/>
              </a:rPr>
              <a:t>18,</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establishes the minimum wage (as of 2010: $7.25), and requires organizations to pay overtime (OT) at 1.5 times regular pay for hours worked in excess of 40 per week.</a:t>
            </a: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If an employee has a</a:t>
            </a:r>
            <a:r>
              <a:rPr lang="en-US" sz="1200" b="0" kern="1200" baseline="0" dirty="0" smtClean="0">
                <a:solidFill>
                  <a:schemeClr val="tx1"/>
                </a:solidFill>
                <a:latin typeface="Arial" charset="0"/>
                <a:ea typeface="+mn-ea"/>
                <a:cs typeface="+mn-cs"/>
              </a:rPr>
              <a:t> n</a:t>
            </a:r>
            <a:r>
              <a:rPr lang="en-US" sz="1200" b="0" kern="1200" dirty="0" smtClean="0">
                <a:solidFill>
                  <a:schemeClr val="tx1"/>
                </a:solidFill>
                <a:latin typeface="Arial" charset="0"/>
                <a:ea typeface="+mn-ea"/>
                <a:cs typeface="+mn-cs"/>
              </a:rPr>
              <a:t>onexempt status, this means that the job is not exempt from the FLSA and that OT must be paid for hours worked in excess</a:t>
            </a:r>
            <a:r>
              <a:rPr lang="en-US" sz="1200" b="0" kern="1200" baseline="0" dirty="0" smtClean="0">
                <a:solidFill>
                  <a:schemeClr val="tx1"/>
                </a:solidFill>
                <a:latin typeface="Arial" charset="0"/>
                <a:ea typeface="+mn-ea"/>
                <a:cs typeface="+mn-cs"/>
              </a:rPr>
              <a:t> of</a:t>
            </a:r>
            <a:r>
              <a:rPr lang="en-US" sz="1200" b="0" kern="1200" dirty="0" smtClean="0">
                <a:solidFill>
                  <a:schemeClr val="tx1"/>
                </a:solidFill>
                <a:latin typeface="Arial" charset="0"/>
                <a:ea typeface="+mn-ea"/>
                <a:cs typeface="+mn-cs"/>
              </a:rPr>
              <a:t> 40 in one week. If an employee has an exempt status, this means that the job is exempt from the FLSA and that OT is not paid for hours worked in excess of 40.</a:t>
            </a:r>
          </a:p>
          <a:p>
            <a:endParaRPr lang="en-US" sz="1200" b="0" kern="1200" dirty="0" smtClean="0">
              <a:solidFill>
                <a:schemeClr val="tx1"/>
              </a:solidFill>
              <a:latin typeface="Arial" charset="0"/>
              <a:ea typeface="+mn-ea"/>
              <a:cs typeface="+mn-cs"/>
            </a:endParaRPr>
          </a:p>
          <a:p>
            <a:pPr lvl="0"/>
            <a:r>
              <a:rPr lang="en-US" sz="1200" b="0" kern="1200" dirty="0" smtClean="0">
                <a:solidFill>
                  <a:schemeClr val="tx1"/>
                </a:solidFill>
                <a:latin typeface="Arial" charset="0"/>
                <a:ea typeface="+mn-ea"/>
                <a:cs typeface="+mn-cs"/>
              </a:rPr>
              <a:t>Exempt or nonexempt status is determined by the extent to which a job meets certain criteria written in the FLSA. Students may access the exemption</a:t>
            </a:r>
            <a:r>
              <a:rPr lang="en-US" sz="1200" b="0" kern="1200" baseline="0" dirty="0" smtClean="0">
                <a:solidFill>
                  <a:schemeClr val="tx1"/>
                </a:solidFill>
                <a:latin typeface="Arial" charset="0"/>
                <a:ea typeface="+mn-ea"/>
                <a:cs typeface="+mn-cs"/>
              </a:rPr>
              <a:t> test criteria at www.dol.gov. </a:t>
            </a:r>
            <a:r>
              <a:rPr lang="en-US" sz="1200" b="0" kern="1200" dirty="0" smtClean="0">
                <a:solidFill>
                  <a:schemeClr val="tx1"/>
                </a:solidFill>
                <a:latin typeface="Arial" charset="0"/>
                <a:ea typeface="+mn-ea"/>
                <a:cs typeface="+mn-cs"/>
              </a:rPr>
              <a:t>Status is not determined by the employee but is determined by the functions of the job itself.</a:t>
            </a:r>
          </a:p>
          <a:p>
            <a:r>
              <a:rPr lang="en-US" sz="120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The Equal Pay Act </a:t>
            </a:r>
            <a:r>
              <a:rPr lang="en-US" sz="1200" kern="1200" dirty="0" smtClean="0">
                <a:solidFill>
                  <a:schemeClr val="tx1"/>
                </a:solidFill>
                <a:latin typeface="Arial" charset="0"/>
                <a:ea typeface="+mn-ea"/>
                <a:cs typeface="+mn-cs"/>
              </a:rPr>
              <a:t>prohibits sex-based discrimination in pay rates of men and women who work in the same or similar job. Any pay differences must be due to seniority, performance, or quality or quantity of production.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While the Equal Pay Act is tied to the FLSA, Title</a:t>
            </a:r>
            <a:r>
              <a:rPr lang="en-US" sz="1200" kern="1200" baseline="0" dirty="0" smtClean="0">
                <a:solidFill>
                  <a:schemeClr val="tx1"/>
                </a:solidFill>
                <a:latin typeface="Arial" charset="0"/>
                <a:ea typeface="+mn-ea"/>
                <a:cs typeface="+mn-cs"/>
              </a:rPr>
              <a:t> VII of the 1964 Civil Rights Act also applies to pay and prohibits employers from making employment decisions--including pay decisions--based on protected class status.</a:t>
            </a:r>
          </a:p>
          <a:p>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29 (9 minutes)</a:t>
            </a:r>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Employee Retirement Income Security Act (ERISA) was enacted to place a fiduciary responsibility on employers and their pension/retirement benefits plans to ensure that employees receive the benefits as outlined in their retirement benefits programs. This provides plan parameters including lump-sum distributions, reporting and disclosures, employee participation and coverage, and others to which employers must adhere.</a:t>
            </a:r>
          </a:p>
          <a:p>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Consolidated Omnibus Budget Reconciliation Act (COBRA) was enacted to allow employees who terminate</a:t>
            </a:r>
            <a:r>
              <a:rPr lang="en-US" baseline="0" dirty="0" smtClean="0"/>
              <a:t> their employment to continue health insurance coverage for a maximum period of time after leaving their employer.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Health Insurance Portability and Accountability Act (HIPAA) was passed for</a:t>
            </a:r>
            <a:r>
              <a:rPr lang="en-US" baseline="0" dirty="0" smtClean="0"/>
              <a:t> a number of reasons, but as it pertains to employment and health insurance coverage, it improves the portability and continuity of health insurance coverage. It limits what can be considered a pre-existing condition (a medical condition for which treatment may not be covered for a period of time or wait period) and if and how long the exclusion can exist, especially if the individual had previous health care coverage. It prohibits employers from denying coverage or benefits or charging more for coverage for employees with medical conditions and guarantees renewal of health care coverage for employers.</a:t>
            </a:r>
            <a:endParaRPr lang="en-US" dirty="0" smtClean="0"/>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Always be aware that there may be state and/or local laws that affect pay and benefits, and those laws may supersede federal law when the state law favors the employee.</a:t>
            </a:r>
          </a:p>
          <a:p>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Slide 3 (2 minutes)</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Total rewards is a</a:t>
            </a:r>
            <a:r>
              <a:rPr lang="en-US" sz="1200" kern="1200" dirty="0" smtClean="0">
                <a:solidFill>
                  <a:schemeClr val="tx1"/>
                </a:solidFill>
                <a:latin typeface="Arial" charset="0"/>
                <a:ea typeface="+mn-ea"/>
                <a:cs typeface="+mn-cs"/>
              </a:rPr>
              <a:t> system of rewards that goes beyond compensation and benefits and includes anything and everything the employee values and the employer is willing and able to offer employees.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 total rewards system is comprised of compensation and non-compensation elements used to attract and retain workers and reinforce desired behaviors.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extent to which individuals</a:t>
            </a:r>
            <a:r>
              <a:rPr lang="en-US" sz="1200" kern="1200" baseline="0" dirty="0" smtClean="0">
                <a:solidFill>
                  <a:schemeClr val="tx1"/>
                </a:solidFill>
                <a:latin typeface="Arial" charset="0"/>
                <a:ea typeface="+mn-ea"/>
                <a:cs typeface="+mn-cs"/>
              </a:rPr>
              <a:t> realize and value these components can vary significantly among individuals, as well as over time and across business and industry.</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(Henderson, 2006; </a:t>
            </a:r>
            <a:r>
              <a:rPr lang="en-US" sz="1200" kern="1200" baseline="0" dirty="0" err="1" smtClean="0">
                <a:solidFill>
                  <a:schemeClr val="tx1"/>
                </a:solidFill>
                <a:latin typeface="Arial" charset="0"/>
                <a:ea typeface="+mn-ea"/>
                <a:cs typeface="+mn-cs"/>
              </a:rPr>
              <a:t>WorldatWork</a:t>
            </a:r>
            <a:r>
              <a:rPr lang="en-US" sz="1200" kern="1200" baseline="0" dirty="0" smtClean="0">
                <a:solidFill>
                  <a:schemeClr val="tx1"/>
                </a:solidFill>
                <a:latin typeface="Arial" charset="0"/>
                <a:ea typeface="+mn-ea"/>
                <a:cs typeface="+mn-cs"/>
              </a:rPr>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30 (2 minutes)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This landmark</a:t>
            </a:r>
            <a:r>
              <a:rPr lang="en-US" sz="1200" b="0" kern="1200" baseline="0" dirty="0" smtClean="0">
                <a:solidFill>
                  <a:schemeClr val="tx1"/>
                </a:solidFill>
                <a:latin typeface="Arial" charset="0"/>
                <a:ea typeface="+mn-ea"/>
                <a:cs typeface="+mn-cs"/>
              </a:rPr>
              <a:t> legislation, signed into law in March 2010, </a:t>
            </a:r>
            <a:r>
              <a:rPr lang="en-US" dirty="0" smtClean="0"/>
              <a:t>reforms the health care system by expanding the availability of health insurance, regulating health insurance coverage, and restructuring health care delivery, including how it is paid for. </a:t>
            </a: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The Act does not require employers to offer health care coverage to employees, but it does include penalties and incentives to do so. These penalties and incentives will be discussed in more detail in an upcoming slide. </a:t>
            </a:r>
          </a:p>
          <a:p>
            <a:pPr lvl="1">
              <a:defRPr/>
            </a:pPr>
            <a:endParaRPr lang="en-US" kern="1200" baseline="0" dirty="0" smtClean="0">
              <a:solidFill>
                <a:srgbClr val="FF0000"/>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Because of the sweeping nature of the Act, we will focus our attention on how it will affect employers.  </a:t>
            </a:r>
          </a:p>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0265E9A6-7FAE-4D27-84A3-4339E177850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Slide</a:t>
            </a:r>
            <a:r>
              <a:rPr lang="en-US" baseline="0" dirty="0" smtClean="0"/>
              <a:t> 31 (5 minutes)</a:t>
            </a:r>
          </a:p>
          <a:p>
            <a:endParaRPr lang="en-US" baseline="0" dirty="0" smtClean="0"/>
          </a:p>
          <a:p>
            <a:r>
              <a:rPr lang="en-US" dirty="0" smtClean="0"/>
              <a:t>Although</a:t>
            </a:r>
            <a:r>
              <a:rPr lang="en-US" baseline="0" dirty="0" smtClean="0"/>
              <a:t> the law was more than 2,000 pages long, it was still written in broad terms, and much of the detail has yet to be ironed out. This happens through the promulgation of rules and regulations, a process that is just beginning. For example, what does “grandfathered” really mean? If an employer whose health care plan was grandfathered in at the time of the law’s enactment makes health care policy changes after the law went into effect, is the employer still considered grandfathered in? This is an important question that will be answered during the promulgation of the regulations.</a:t>
            </a:r>
          </a:p>
          <a:p>
            <a:endParaRPr lang="en-US" baseline="0" dirty="0" smtClean="0"/>
          </a:p>
          <a:p>
            <a:r>
              <a:rPr lang="en-US" baseline="0" dirty="0" smtClean="0"/>
              <a:t>There are some changes that will affect employers effective in 2010. Effective in late 2010, all health care plans that offer dependent coverage for </a:t>
            </a:r>
            <a:r>
              <a:rPr lang="en-US" sz="1200" baseline="0" dirty="0" smtClean="0"/>
              <a:t>adult </a:t>
            </a:r>
            <a:r>
              <a:rPr lang="en-US" baseline="0" dirty="0" smtClean="0"/>
              <a:t>children must offer it until that adult child is 26 years of age. The law does not require all health care plans to offer dependent coverage. The decision to provide that coverage will be up to the employer. </a:t>
            </a:r>
          </a:p>
          <a:p>
            <a:endParaRPr lang="en-US" baseline="0" dirty="0" smtClean="0"/>
          </a:p>
          <a:p>
            <a:r>
              <a:rPr lang="en-US" baseline="0" dirty="0" smtClean="0"/>
              <a:t>Currently, many employers offer policies that impose a $1 million or $5 million lifetime limit on coverage. The Act eliminates caps on “essential health benefits” as defined by the U.S. Department of Health and Human Services. </a:t>
            </a:r>
          </a:p>
          <a:p>
            <a:endParaRPr lang="en-US" baseline="0" dirty="0" smtClean="0"/>
          </a:p>
          <a:p>
            <a:r>
              <a:rPr lang="en-US" baseline="0" dirty="0" smtClean="0"/>
              <a:t>Pre-existing conditions, often not covered by policies, will be eliminated for plans years beginning on or after Sept. 23, 2010, for plan participants under the age of 19. Starting in 2014, there can be no exclusions for pre-existing conditions for anyone, regardless of age. </a:t>
            </a:r>
          </a:p>
          <a:p>
            <a:endParaRPr lang="en-US" baseline="0" dirty="0" smtClean="0"/>
          </a:p>
          <a:p>
            <a:r>
              <a:rPr lang="en-US" baseline="0" dirty="0" smtClean="0"/>
              <a:t>Beginning in 2014, employers with 200 or more employees will be required to automatically enroll new employees in their plans. New employees may opt out.   </a:t>
            </a:r>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29100" cy="2884487"/>
          </a:xfrm>
        </p:spPr>
      </p:sp>
      <p:sp>
        <p:nvSpPr>
          <p:cNvPr id="3" name="Notes Placeholder 2"/>
          <p:cNvSpPr>
            <a:spLocks noGrp="1"/>
          </p:cNvSpPr>
          <p:nvPr>
            <p:ph type="body" idx="1"/>
          </p:nvPr>
        </p:nvSpPr>
        <p:spPr>
          <a:xfrm>
            <a:off x="701675" y="3962401"/>
            <a:ext cx="5607050" cy="4637088"/>
          </a:xfrm>
        </p:spPr>
        <p:txBody>
          <a:bodyPr>
            <a:normAutofit fontScale="85000" lnSpcReduction="20000"/>
          </a:bodyPr>
          <a:lstStyle/>
          <a:p>
            <a:r>
              <a:rPr lang="en-US" dirty="0" smtClean="0"/>
              <a:t>Slide</a:t>
            </a:r>
            <a:r>
              <a:rPr lang="en-US" baseline="0" dirty="0" smtClean="0"/>
              <a:t> 32 (7 minutes)</a:t>
            </a:r>
          </a:p>
          <a:p>
            <a:endParaRPr lang="en-US" baseline="0" dirty="0" smtClean="0"/>
          </a:p>
          <a:p>
            <a:r>
              <a:rPr lang="en-US" baseline="0" dirty="0" smtClean="0"/>
              <a:t>The Act allows states to create health insurance exchanges, also known as small business health option plans, or SHOPs, to facilitate health care coverage, initially for small business owners (by 2014), but eventually for all employers (by 2017). If states decide not to create such a plan, the federal government will do so for residents of that state.</a:t>
            </a:r>
          </a:p>
          <a:p>
            <a:endParaRPr lang="en-US" baseline="0" dirty="0" smtClean="0"/>
          </a:p>
          <a:p>
            <a:r>
              <a:rPr lang="en-US" b="1" baseline="0" dirty="0" smtClean="0"/>
              <a:t>Employer Penalties</a:t>
            </a:r>
            <a:endParaRPr lang="en-US" b="0" baseline="0" dirty="0" smtClean="0"/>
          </a:p>
          <a:p>
            <a:r>
              <a:rPr lang="en-US" b="0" baseline="0" dirty="0" smtClean="0"/>
              <a:t>The law does not require employers to offer health care plans, but it does impose penalties under certain circumstances for employers who don’t:</a:t>
            </a:r>
          </a:p>
          <a:p>
            <a:pPr>
              <a:buFont typeface="Arial" pitchFamily="34" charset="0"/>
              <a:buChar char="•"/>
            </a:pPr>
            <a:r>
              <a:rPr lang="en-US" b="0" baseline="0" dirty="0" smtClean="0"/>
              <a:t> Employers with 50 or more employees that do not offer health care coverage to their employees will be fined $2,000 per full-times employee per year if any employee in the organization receives a premium tax credit from the federal government for use in a state health insurance exchange. When counting full-time employees, the first 30 will be subtracted.</a:t>
            </a:r>
          </a:p>
          <a:p>
            <a:pPr>
              <a:buFont typeface="Arial" pitchFamily="34" charset="0"/>
              <a:buChar char="•"/>
            </a:pPr>
            <a:r>
              <a:rPr lang="en-US" b="0" baseline="0" dirty="0" smtClean="0"/>
              <a:t>Employers with 50 or more employees that do offer health care coverage but have at least one employee getting the tax credit will be fined $3,000 for each employee receiving the credit or $2,000 for each full-time employee, whichever fine is smaller. </a:t>
            </a:r>
          </a:p>
          <a:p>
            <a:pPr>
              <a:buFont typeface="Arial" pitchFamily="34" charset="0"/>
              <a:buChar char="•"/>
            </a:pPr>
            <a:r>
              <a:rPr lang="en-US" b="0" baseline="0" dirty="0" smtClean="0"/>
              <a:t>Employers with less than 50 employees will not face penalties for not offering health care coverage.</a:t>
            </a:r>
          </a:p>
          <a:p>
            <a:pPr>
              <a:buFont typeface="Arial" pitchFamily="34" charset="0"/>
              <a:buChar char="•"/>
            </a:pPr>
            <a:endParaRPr lang="en-US" b="0" baseline="0" dirty="0" smtClean="0"/>
          </a:p>
          <a:p>
            <a:pPr algn="l">
              <a:buFontTx/>
              <a:buNone/>
            </a:pPr>
            <a:r>
              <a:rPr lang="en-US" b="1" baseline="0" dirty="0" smtClean="0"/>
              <a:t>Employer Incentives</a:t>
            </a:r>
            <a:endParaRPr lang="en-US" b="0" baseline="0" dirty="0" smtClean="0"/>
          </a:p>
          <a:p>
            <a:pPr algn="l">
              <a:buFontTx/>
              <a:buNone/>
            </a:pPr>
            <a:r>
              <a:rPr lang="en-US" b="0" baseline="0" dirty="0" smtClean="0"/>
              <a:t>The law is not all punitive toward employers, however. It does offer incentives to encourage employers to offer health insurance coverage to employees.</a:t>
            </a:r>
          </a:p>
          <a:p>
            <a:pPr algn="l">
              <a:buFont typeface="Arial" pitchFamily="34" charset="0"/>
              <a:buChar char="•"/>
            </a:pPr>
            <a:r>
              <a:rPr lang="en-US" b="0" baseline="0" dirty="0" smtClean="0"/>
              <a:t> Employers with 25 or fewer full-time employees and an average annual wage of $50,000 or less can receive a subsidy starting in 2010 of up to 35 percent of the cost of coverage if the organization pays at least half of the premium cost. The subsidy increases to 50 percent for an additional two years starting in 2014.</a:t>
            </a:r>
          </a:p>
          <a:p>
            <a:pPr algn="l">
              <a:buFont typeface="Arial" pitchFamily="34" charset="0"/>
              <a:buChar char="•"/>
            </a:pPr>
            <a:r>
              <a:rPr lang="en-US" b="0" baseline="0" dirty="0" smtClean="0"/>
              <a:t>Qualified health benefits will receive an employer tax deduction, and there are no payroll taxes on qualified health benefits plans.  </a:t>
            </a: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265E9A6-7FAE-4D27-84A3-4339E177850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4 (2 minutes)</a:t>
            </a:r>
          </a:p>
          <a:p>
            <a:endParaRPr lang="en-US" dirty="0" smtClean="0"/>
          </a:p>
          <a:p>
            <a:r>
              <a:rPr lang="en-US" dirty="0" smtClean="0"/>
              <a:t>According to a March 2010</a:t>
            </a:r>
            <a:r>
              <a:rPr lang="en-US" baseline="0" dirty="0" smtClean="0"/>
              <a:t> </a:t>
            </a:r>
            <a:r>
              <a:rPr lang="en-US" dirty="0" smtClean="0"/>
              <a:t>U.S. Bureau of Labor Statistics study,</a:t>
            </a:r>
            <a:r>
              <a:rPr lang="en-US" baseline="0" dirty="0" smtClean="0"/>
              <a:t> employers in private industry spent an average of $27.42 per hour on employee total compensation in December 2009. Direct compensation comprised 70.8 percent of the total, while benefits made up 29.2 percent of the total.</a:t>
            </a:r>
          </a:p>
          <a:p>
            <a:endParaRPr lang="en-US" baseline="0" dirty="0" smtClean="0"/>
          </a:p>
          <a:p>
            <a:r>
              <a:rPr lang="en-US" baseline="0" dirty="0" smtClean="0"/>
              <a:t>State and local governments spent more than that ($39.60 per hour), with direct compensation making up 65.9 percent and benefits making up 34.1 percent of the total.</a:t>
            </a:r>
          </a:p>
          <a:p>
            <a:endParaRPr lang="en-US" baseline="0" dirty="0" smtClean="0"/>
          </a:p>
          <a:p>
            <a:r>
              <a:rPr lang="en-US" baseline="0" dirty="0" smtClean="0"/>
              <a:t>Source: U.S. Bureau of Labor Statistics. (March 10, 2010). Employer costs for employee compensation. </a:t>
            </a:r>
            <a:r>
              <a:rPr lang="en-US" i="1" baseline="0" dirty="0" smtClean="0"/>
              <a:t>Economic News Release. </a:t>
            </a:r>
            <a:r>
              <a:rPr lang="en-US" i="0" baseline="0" dirty="0" smtClean="0"/>
              <a:t>Retrieved June 4, 2010 from </a:t>
            </a:r>
            <a:r>
              <a:rPr lang="en-US" baseline="0" dirty="0" smtClean="0"/>
              <a:t>http://data.bls.gov/cgi-bin/print.pl/news.release/ecec.nr0.htm.</a:t>
            </a:r>
          </a:p>
        </p:txBody>
      </p:sp>
      <p:sp>
        <p:nvSpPr>
          <p:cNvPr id="4" name="Slide Number Placeholder 3"/>
          <p:cNvSpPr>
            <a:spLocks noGrp="1"/>
          </p:cNvSpPr>
          <p:nvPr>
            <p:ph type="sldNum" sz="quarter" idx="10"/>
          </p:nvPr>
        </p:nvSpPr>
        <p:spPr/>
        <p:txBody>
          <a:bodyPr/>
          <a:lstStyle/>
          <a:p>
            <a:fld id="{0265E9A6-7FAE-4D27-84A3-4339E177850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343401"/>
            <a:ext cx="5607050" cy="4419599"/>
          </a:xfrm>
        </p:spPr>
        <p:txBody>
          <a:bodyPr>
            <a:normAutofit fontScale="77500" lnSpcReduction="20000"/>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Slide 5 (6 minutes)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Many employees measure compensation in terms of the money they earn in a regular pay check and/or money that is reflected in a monthly, quarterly or annual bonus. While these are key components of total compensation, an organization’s benefits package comprises a significant portion of total compensation, which is often unrealized and underestimated by employees and prospective employees.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Base wages/salary is</a:t>
            </a:r>
            <a:r>
              <a:rPr lang="en-US" sz="1200" kern="1200" baseline="0" dirty="0" smtClean="0">
                <a:solidFill>
                  <a:schemeClr val="tx1"/>
                </a:solidFill>
                <a:latin typeface="Arial" charset="0"/>
                <a:ea typeface="+mn-ea"/>
                <a:cs typeface="+mn-cs"/>
              </a:rPr>
              <a:t> the</a:t>
            </a:r>
            <a:r>
              <a:rPr lang="en-US" sz="1200" kern="1200" dirty="0" smtClean="0">
                <a:solidFill>
                  <a:schemeClr val="tx1"/>
                </a:solidFill>
                <a:latin typeface="Arial" charset="0"/>
                <a:ea typeface="+mn-ea"/>
                <a:cs typeface="+mn-cs"/>
              </a:rPr>
              <a:t> basic cash compensation that an employer pays for the work performed.</a:t>
            </a:r>
          </a:p>
          <a:p>
            <a:pPr lvl="0">
              <a:buFont typeface="Arial" pitchFamily="34" charset="0"/>
              <a:buChar char="•"/>
            </a:pPr>
            <a:r>
              <a:rPr lang="en-US" sz="1200" kern="1200" dirty="0" smtClean="0">
                <a:solidFill>
                  <a:schemeClr val="tx1"/>
                </a:solidFill>
                <a:latin typeface="Arial" charset="0"/>
                <a:ea typeface="+mn-ea"/>
                <a:cs typeface="+mn-cs"/>
              </a:rPr>
              <a:t>The term </a:t>
            </a:r>
            <a:r>
              <a:rPr lang="en-US" sz="1200" i="1" kern="1200" dirty="0" smtClean="0">
                <a:solidFill>
                  <a:schemeClr val="tx1"/>
                </a:solidFill>
                <a:latin typeface="Arial" charset="0"/>
                <a:ea typeface="+mn-ea"/>
                <a:cs typeface="+mn-cs"/>
              </a:rPr>
              <a:t>wage</a:t>
            </a:r>
            <a:r>
              <a:rPr lang="en-US" sz="1200" kern="1200" dirty="0" smtClean="0">
                <a:solidFill>
                  <a:schemeClr val="tx1"/>
                </a:solidFill>
                <a:latin typeface="Arial" charset="0"/>
                <a:ea typeface="+mn-ea"/>
                <a:cs typeface="+mn-cs"/>
              </a:rPr>
              <a:t> is reserved for employees paid on an hourly basis.</a:t>
            </a:r>
          </a:p>
          <a:p>
            <a:pPr lvl="0">
              <a:buFont typeface="Arial" pitchFamily="34" charset="0"/>
              <a:buChar char="•"/>
            </a:pPr>
            <a:r>
              <a:rPr lang="en-US" sz="1200" kern="1200" dirty="0" smtClean="0">
                <a:solidFill>
                  <a:schemeClr val="tx1"/>
                </a:solidFill>
                <a:latin typeface="Arial" charset="0"/>
                <a:ea typeface="+mn-ea"/>
                <a:cs typeface="+mn-cs"/>
              </a:rPr>
              <a:t>The term </a:t>
            </a:r>
            <a:r>
              <a:rPr lang="en-US" sz="1200" i="1" kern="1200" dirty="0" smtClean="0">
                <a:solidFill>
                  <a:schemeClr val="tx1"/>
                </a:solidFill>
                <a:latin typeface="Arial" charset="0"/>
                <a:ea typeface="+mn-ea"/>
                <a:cs typeface="+mn-cs"/>
              </a:rPr>
              <a:t>salary</a:t>
            </a:r>
            <a:r>
              <a:rPr lang="en-US" sz="1200" kern="1200" dirty="0" smtClean="0">
                <a:solidFill>
                  <a:schemeClr val="tx1"/>
                </a:solidFill>
                <a:latin typeface="Arial" charset="0"/>
                <a:ea typeface="+mn-ea"/>
                <a:cs typeface="+mn-cs"/>
              </a:rPr>
              <a:t> is reserved for exempt (i.e., exempt from overtime under the Fair Labor Standards Act) employees paid on a weekly, bi-weekly, monthly or annual basis,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not based on the number of hours worked. It is worth noting that nonexempt</a:t>
            </a:r>
            <a:r>
              <a:rPr lang="en-US" sz="1200" kern="1200" baseline="0" dirty="0" smtClean="0">
                <a:solidFill>
                  <a:schemeClr val="tx1"/>
                </a:solidFill>
                <a:latin typeface="Arial" charset="0"/>
                <a:ea typeface="+mn-ea"/>
                <a:cs typeface="+mn-cs"/>
              </a:rPr>
              <a:t> employees could be paid on a salary basis; payment on a salary basis is one variable that determines FLSA exemption status. More discussion on exempt versus nonexempt status to follow.</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Differentials, or premium</a:t>
            </a:r>
            <a:r>
              <a:rPr lang="en-US" sz="1200" kern="1200" baseline="0" dirty="0" smtClean="0">
                <a:solidFill>
                  <a:schemeClr val="tx1"/>
                </a:solidFill>
                <a:latin typeface="Arial" charset="0"/>
                <a:ea typeface="+mn-ea"/>
                <a:cs typeface="+mn-cs"/>
              </a:rPr>
              <a:t> pay,</a:t>
            </a:r>
            <a:r>
              <a:rPr lang="en-US" sz="1200" kern="1200" dirty="0" smtClean="0">
                <a:solidFill>
                  <a:schemeClr val="tx1"/>
                </a:solidFill>
                <a:latin typeface="Arial" charset="0"/>
                <a:ea typeface="+mn-ea"/>
                <a:cs typeface="+mn-cs"/>
              </a:rPr>
              <a:t> are</a:t>
            </a:r>
            <a:r>
              <a:rPr lang="en-US" sz="1200" kern="1200" baseline="0" dirty="0" smtClean="0">
                <a:solidFill>
                  <a:schemeClr val="tx1"/>
                </a:solidFill>
                <a:latin typeface="Arial" charset="0"/>
                <a:ea typeface="+mn-ea"/>
                <a:cs typeface="+mn-cs"/>
              </a:rPr>
              <a:t> m</a:t>
            </a:r>
            <a:r>
              <a:rPr lang="en-US" sz="1200" kern="1200" dirty="0" smtClean="0">
                <a:solidFill>
                  <a:schemeClr val="tx1"/>
                </a:solidFill>
                <a:latin typeface="Arial" charset="0"/>
                <a:ea typeface="+mn-ea"/>
                <a:cs typeface="+mn-cs"/>
              </a:rPr>
              <a:t>onetary</a:t>
            </a:r>
            <a:r>
              <a:rPr lang="en-US" sz="1200" kern="1200" baseline="0" dirty="0" smtClean="0">
                <a:solidFill>
                  <a:schemeClr val="tx1"/>
                </a:solidFill>
                <a:latin typeface="Arial" charset="0"/>
                <a:ea typeface="+mn-ea"/>
                <a:cs typeface="+mn-cs"/>
              </a:rPr>
              <a:t> amounts</a:t>
            </a:r>
            <a:r>
              <a:rPr lang="en-US" sz="1200" dirty="0" smtClean="0">
                <a:latin typeface="Arial" charset="0"/>
              </a:rPr>
              <a:t> usually applied to base pay for working non-traditional hours (i.e., shift differentials) or utilizing bi-lingual language skills, for example.</a:t>
            </a:r>
          </a:p>
          <a:p>
            <a:endParaRPr lang="en-US" sz="1200" dirty="0" smtClean="0">
              <a:latin typeface="Arial" charset="0"/>
            </a:endParaRPr>
          </a:p>
          <a:p>
            <a:pPr>
              <a:buFont typeface="Arial" pitchFamily="34" charset="0"/>
              <a:buChar char="•"/>
            </a:pPr>
            <a:r>
              <a:rPr lang="en-US" sz="1200" dirty="0" smtClean="0">
                <a:latin typeface="Arial" charset="0"/>
              </a:rPr>
              <a:t>Shift differentials may be paid to employees</a:t>
            </a:r>
            <a:r>
              <a:rPr lang="en-US" sz="1200" baseline="0" dirty="0" smtClean="0">
                <a:latin typeface="Arial" charset="0"/>
              </a:rPr>
              <a:t> for their entire shift, all or a portion of which may fall within what are considered non-traditional hours (i.e., hours outside of 8:00 a.m.– 5:00 p.m., Monday through Friday), or it may be paid for only the portion of the shift that falls outside of traditional hours. There is no government regulation that requires organizations to pay differentials of any kind, but many employers offer differentials to recruit and retain employees in non-traditional shifts.</a:t>
            </a:r>
          </a:p>
          <a:p>
            <a:pPr>
              <a:buFont typeface="Arial" pitchFamily="34" charset="0"/>
              <a:buChar char="•"/>
            </a:pPr>
            <a:endParaRPr lang="en-US" sz="1200" baseline="0" dirty="0" smtClean="0">
              <a:latin typeface="Arial" charset="0"/>
            </a:endParaRPr>
          </a:p>
          <a:p>
            <a:pPr>
              <a:buFont typeface="Arial" pitchFamily="34" charset="0"/>
              <a:buChar char="•"/>
            </a:pPr>
            <a:r>
              <a:rPr lang="en-US" sz="1200" baseline="0" dirty="0" smtClean="0">
                <a:latin typeface="Arial" charset="0"/>
              </a:rPr>
              <a:t>Please note that there are other forms of differentials (like on-call pay, holiday pay and hazard pay). </a:t>
            </a:r>
          </a:p>
          <a:p>
            <a:pPr>
              <a:buFont typeface="Arial" pitchFamily="34" charset="0"/>
              <a:buChar char="•"/>
            </a:pPr>
            <a:endParaRPr lang="en-US" sz="1200" baseline="0" dirty="0" smtClean="0">
              <a:latin typeface="Arial"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kern="1200" dirty="0" smtClean="0">
                <a:solidFill>
                  <a:schemeClr val="tx1"/>
                </a:solidFill>
                <a:latin typeface="Arial" charset="0"/>
                <a:ea typeface="+mn-ea"/>
                <a:cs typeface="+mn-cs"/>
              </a:rPr>
              <a:t>Slide 6 (6 minutes)</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kern="1200" dirty="0" smtClean="0">
                <a:solidFill>
                  <a:schemeClr val="tx1"/>
                </a:solidFill>
                <a:latin typeface="Arial" charset="0"/>
                <a:ea typeface="+mn-ea"/>
                <a:cs typeface="+mn-cs"/>
              </a:rPr>
              <a:t>Variable pay is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pay that is directly related to performance and may vary over time based on performance. It is referred to as variable pay because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 amount varies with performance of the individual, group or team, and/or organization, depending on whether the plan is an individual-based plan, a team-based plan or an organization-based plan. These are usually one-time payments made on a monthly, quarterly or annual basis</a:t>
            </a:r>
            <a:r>
              <a:rPr lang="en-US" sz="1200" kern="1200" baseline="0" dirty="0" smtClean="0">
                <a:solidFill>
                  <a:schemeClr val="tx1"/>
                </a:solidFill>
                <a:latin typeface="Arial" charset="0"/>
                <a:ea typeface="+mn-ea"/>
                <a:cs typeface="+mn-cs"/>
              </a:rPr>
              <a:t> and </a:t>
            </a:r>
            <a:r>
              <a:rPr lang="en-US" sz="1200" kern="1200" dirty="0" smtClean="0">
                <a:solidFill>
                  <a:schemeClr val="tx1"/>
                </a:solidFill>
                <a:latin typeface="Arial" charset="0"/>
                <a:ea typeface="+mn-ea"/>
                <a:cs typeface="+mn-cs"/>
              </a:rPr>
              <a:t>should not be confused with merit pay increases, which are also performance-based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but are permanently attached to an employee’s base pay.</a:t>
            </a:r>
          </a:p>
          <a:p>
            <a:r>
              <a:rPr lang="en-US" sz="1200" kern="1200" dirty="0" smtClean="0">
                <a:solidFill>
                  <a:schemeClr val="tx1"/>
                </a:solidFill>
                <a:latin typeface="Arial" charset="0"/>
                <a:ea typeface="+mn-ea"/>
                <a:cs typeface="+mn-cs"/>
              </a:rPr>
              <a:t> </a:t>
            </a:r>
          </a:p>
          <a:p>
            <a:r>
              <a:rPr lang="en-US" sz="1200" b="1" kern="1200" dirty="0" smtClean="0">
                <a:solidFill>
                  <a:schemeClr val="tx1"/>
                </a:solidFill>
                <a:latin typeface="Arial" charset="0"/>
                <a:ea typeface="+mn-ea"/>
                <a:cs typeface="+mn-cs"/>
              </a:rPr>
              <a:t>Examples of Variable Pay</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Piece-rate plans: The employee is paid a certain amount of money for each unit produced. Some resources refer to this as</a:t>
            </a:r>
            <a:r>
              <a:rPr lang="en-US" sz="1200" b="0" kern="1200" baseline="0" dirty="0" smtClean="0">
                <a:solidFill>
                  <a:schemeClr val="tx1"/>
                </a:solidFill>
                <a:latin typeface="Arial" charset="0"/>
                <a:ea typeface="+mn-ea"/>
                <a:cs typeface="+mn-cs"/>
              </a:rPr>
              <a:t> a form of base pay.</a:t>
            </a:r>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Differential piece-rate plan: One rate is paid for all units produced up to the standard or target and then either a higher rate is paid for all units produced if the employee produces more than the standard or a higher rate is paid only for those units produced above the standard. For example, an employer will pay $3.00 each for the first 50 units of an item produced. If the employee exceeds 50 units, the employee will be paid $3.50 for all units produced OR $4 for each unit produced in excess of 50.</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Commission plans:</a:t>
            </a:r>
            <a:r>
              <a:rPr lang="en-US" sz="1200" b="0" kern="1200" baseline="0" dirty="0" smtClean="0">
                <a:solidFill>
                  <a:schemeClr val="tx1"/>
                </a:solidFill>
                <a:latin typeface="Arial" charset="0"/>
                <a:ea typeface="+mn-ea"/>
                <a:cs typeface="+mn-cs"/>
              </a:rPr>
              <a:t> A</a:t>
            </a:r>
            <a:r>
              <a:rPr lang="en-US" sz="1200" b="0" kern="1200" dirty="0" smtClean="0">
                <a:solidFill>
                  <a:schemeClr val="tx1"/>
                </a:solidFill>
                <a:latin typeface="Arial" charset="0"/>
                <a:ea typeface="+mn-ea"/>
                <a:cs typeface="+mn-cs"/>
              </a:rPr>
              <a:t> cash reward is given, usually based on sales volume (e.g., 2 percent of the price of car for each car sold). Some pay structures work strictly off of commissions, and no money is paid if no sales are made.</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Some pay structures allow the employee to take a monthly draw--a small amount of money from anticipated future sales--to pay basic living expenses. The draw is taken from would-be commissions in the future.</a:t>
            </a:r>
          </a:p>
          <a:p>
            <a:pPr lvl="0"/>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270375"/>
          </a:xfrm>
        </p:spPr>
        <p:txBody>
          <a:bodyPr>
            <a:normAutofit fontScale="85000"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Slide 7 (5 minutes)</a:t>
            </a:r>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A bonus is a one-time reward for good performance. It may be in the form of a cash or non-cash reward such as a trip or gift certificate.</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Stock options allow</a:t>
            </a:r>
            <a:r>
              <a:rPr lang="en-US" sz="1200" b="0" kern="1200" baseline="0" dirty="0" smtClean="0">
                <a:solidFill>
                  <a:schemeClr val="tx1"/>
                </a:solidFill>
                <a:latin typeface="Arial" charset="0"/>
                <a:ea typeface="+mn-ea"/>
                <a:cs typeface="+mn-cs"/>
              </a:rPr>
              <a:t> employees to </a:t>
            </a:r>
            <a:r>
              <a:rPr lang="en-US" sz="1200" b="0" kern="1200" dirty="0" smtClean="0">
                <a:solidFill>
                  <a:schemeClr val="tx1"/>
                </a:solidFill>
                <a:latin typeface="Arial" charset="0"/>
                <a:ea typeface="+mn-ea"/>
                <a:cs typeface="+mn-cs"/>
              </a:rPr>
              <a:t>buy company stock at a predetermined price. If the price of the stock rises, employees  can exercise their options to buy at the fixed, predetermined price and immediately see some earnings. </a:t>
            </a:r>
          </a:p>
          <a:p>
            <a:endParaRPr lang="en-US" sz="1200" b="0" kern="1200" dirty="0" smtClean="0">
              <a:solidFill>
                <a:schemeClr val="tx1"/>
              </a:solidFill>
              <a:latin typeface="Arial" charset="0"/>
              <a:ea typeface="+mn-ea"/>
              <a:cs typeface="+mn-cs"/>
            </a:endParaRPr>
          </a:p>
          <a:p>
            <a:pPr lvl="0"/>
            <a:r>
              <a:rPr lang="en-US" sz="1200" b="0" kern="1200" dirty="0" smtClean="0">
                <a:solidFill>
                  <a:schemeClr val="tx1"/>
                </a:solidFill>
                <a:latin typeface="Arial" charset="0"/>
                <a:ea typeface="+mn-ea"/>
                <a:cs typeface="+mn-cs"/>
              </a:rPr>
              <a:t>If price of stock goes down, it wouldn’t make sense for employees to exercise their options. </a:t>
            </a:r>
            <a:r>
              <a:rPr lang="en-US" sz="1200" b="0" kern="1200" baseline="0" dirty="0" smtClean="0">
                <a:solidFill>
                  <a:schemeClr val="tx1"/>
                </a:solidFill>
                <a:latin typeface="Arial" charset="0"/>
                <a:ea typeface="+mn-ea"/>
                <a:cs typeface="+mn-cs"/>
              </a:rPr>
              <a:t>To illustrate, let’s say today’s stock price of a particular company is $25 per share. Employees are given 100 stock options at today’s price, and the options are exercisable in two years. If the stock price is $40 in two years, employees can exercise their options (buy a $40 per share stock at $25 per share) and realize a $15 per share gain. </a:t>
            </a:r>
            <a:r>
              <a:rPr lang="en-US" sz="1200" b="0" kern="1200" dirty="0" smtClean="0">
                <a:solidFill>
                  <a:schemeClr val="tx1"/>
                </a:solidFill>
                <a:latin typeface="Arial" charset="0"/>
                <a:ea typeface="+mn-ea"/>
                <a:cs typeface="+mn-cs"/>
              </a:rPr>
              <a:t>Stock</a:t>
            </a:r>
            <a:r>
              <a:rPr lang="en-US" sz="1200" b="0" kern="1200" baseline="0" dirty="0" smtClean="0">
                <a:solidFill>
                  <a:schemeClr val="tx1"/>
                </a:solidFill>
                <a:latin typeface="Arial" charset="0"/>
                <a:ea typeface="+mn-ea"/>
                <a:cs typeface="+mn-cs"/>
              </a:rPr>
              <a:t> options are typically a part of executive compensation and usually make up a larger portion of the executive compensation package than they do for the general employee population</a:t>
            </a:r>
            <a:r>
              <a:rPr lang="en-US" sz="1200" b="0" kern="1200" dirty="0" smtClean="0">
                <a:solidFill>
                  <a:schemeClr val="tx1"/>
                </a:solidFill>
                <a:latin typeface="Arial" charset="0"/>
                <a:ea typeface="+mn-ea"/>
                <a:cs typeface="+mn-cs"/>
              </a:rPr>
              <a:t>.</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Stock options for the general employee population may also be viewed as a benefit rather than a monetary payment.</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Variable pay may also be based on team performance and/or organization</a:t>
            </a:r>
            <a:r>
              <a:rPr lang="en-US" sz="1200" b="0" kern="1200" baseline="0" dirty="0" smtClean="0">
                <a:solidFill>
                  <a:schemeClr val="tx1"/>
                </a:solidFill>
                <a:latin typeface="Arial" charset="0"/>
                <a:ea typeface="+mn-ea"/>
                <a:cs typeface="+mn-cs"/>
              </a:rPr>
              <a:t> performance rather than individual performance.</a:t>
            </a:r>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Profit</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sharing provides employees</a:t>
            </a:r>
            <a:r>
              <a:rPr lang="en-US" sz="1200" b="0" kern="1200" baseline="0" dirty="0" smtClean="0">
                <a:solidFill>
                  <a:schemeClr val="tx1"/>
                </a:solidFill>
                <a:latin typeface="Arial" charset="0"/>
                <a:ea typeface="+mn-ea"/>
                <a:cs typeface="+mn-cs"/>
              </a:rPr>
              <a:t> with an opportunity to share in the organization’s profits. Some organizations actually provide employees with cash payments. Some employers make a deposit into employees’ 401(k) accounts.</a:t>
            </a:r>
          </a:p>
          <a:p>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Arial" charset="0"/>
                <a:ea typeface="+mn-ea"/>
                <a:cs typeface="+mn-cs"/>
              </a:rPr>
              <a:t>Slide 8 (7 minutes)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Benefits are rewards that employees receive for being a member</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of the organization and, in some cases, for the position they hold in the organization. For</a:t>
            </a:r>
            <a:r>
              <a:rPr lang="en-US" sz="1200" kern="1200" baseline="0" dirty="0" smtClean="0">
                <a:solidFill>
                  <a:schemeClr val="tx1"/>
                </a:solidFill>
                <a:latin typeface="Arial" charset="0"/>
                <a:ea typeface="+mn-ea"/>
                <a:cs typeface="+mn-cs"/>
              </a:rPr>
              <a:t> example, some executives may receive benefits that the rest of the employee population does not; exempt employees may receive benefits that nonexempt employees may not; and full-time employees may receive benefits that part-time employees do not receive. B</a:t>
            </a:r>
            <a:r>
              <a:rPr lang="en-US" sz="1200" kern="1200" dirty="0" smtClean="0">
                <a:solidFill>
                  <a:schemeClr val="tx1"/>
                </a:solidFill>
                <a:latin typeface="Arial" charset="0"/>
                <a:ea typeface="+mn-ea"/>
                <a:cs typeface="+mn-cs"/>
              </a:rPr>
              <a:t>enefits are not typically tied to performance.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Some benefits are legally required by the federal government:</a:t>
            </a:r>
          </a:p>
          <a:p>
            <a:endParaRPr lang="en-US" sz="120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Social Security is a federally administered insurance system; both employers and employees pay into the system.</a:t>
            </a:r>
            <a:r>
              <a:rPr lang="en-US" sz="1200" b="0" kern="1200" baseline="0" dirty="0" smtClean="0">
                <a:solidFill>
                  <a:schemeClr val="tx1"/>
                </a:solidFill>
                <a:latin typeface="Arial" charset="0"/>
                <a:ea typeface="+mn-ea"/>
                <a:cs typeface="+mn-cs"/>
              </a:rPr>
              <a:t> For employees, the amount is usually </a:t>
            </a:r>
            <a:r>
              <a:rPr lang="en-US" sz="1200" b="0" kern="1200" dirty="0" smtClean="0">
                <a:solidFill>
                  <a:schemeClr val="tx1"/>
                </a:solidFill>
                <a:latin typeface="Arial" charset="0"/>
                <a:ea typeface="+mn-ea"/>
                <a:cs typeface="+mn-cs"/>
              </a:rPr>
              <a:t>withdrawn from their paychecks.</a:t>
            </a:r>
            <a:r>
              <a:rPr lang="en-US" sz="1200" b="0" kern="1200" baseline="0" dirty="0" smtClean="0">
                <a:solidFill>
                  <a:schemeClr val="tx1"/>
                </a:solidFill>
                <a:latin typeface="Arial" charset="0"/>
                <a:ea typeface="+mn-ea"/>
                <a:cs typeface="+mn-cs"/>
              </a:rPr>
              <a:t> If you are s</a:t>
            </a:r>
            <a:r>
              <a:rPr lang="en-US" sz="1200" b="0" kern="1200" dirty="0" smtClean="0">
                <a:solidFill>
                  <a:schemeClr val="tx1"/>
                </a:solidFill>
                <a:latin typeface="Arial" charset="0"/>
                <a:ea typeface="+mn-ea"/>
                <a:cs typeface="+mn-cs"/>
              </a:rPr>
              <a:t>elf-employed, you pay both the employer and employee portions. Social Security is available to supplement retirement income and to provide </a:t>
            </a:r>
            <a:r>
              <a:rPr lang="en-US" sz="1200" b="0" kern="1200" baseline="0" dirty="0" smtClean="0">
                <a:solidFill>
                  <a:schemeClr val="tx1"/>
                </a:solidFill>
                <a:latin typeface="Arial" charset="0"/>
                <a:ea typeface="+mn-ea"/>
                <a:cs typeface="+mn-cs"/>
              </a:rPr>
              <a:t>income in the event of disability.</a:t>
            </a:r>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Unemployment compensation provides income to workers who have lost their jobs. Generally, the maximum time you can claim unemployment is for 26 weeks.</a:t>
            </a:r>
            <a:r>
              <a:rPr lang="en-US" sz="1200" b="0" kern="1200" baseline="0" dirty="0" smtClean="0">
                <a:solidFill>
                  <a:schemeClr val="tx1"/>
                </a:solidFill>
                <a:latin typeface="Arial" charset="0"/>
                <a:ea typeface="+mn-ea"/>
                <a:cs typeface="+mn-cs"/>
              </a:rPr>
              <a:t> In most states, t</a:t>
            </a:r>
            <a:r>
              <a:rPr lang="en-US" sz="1200" b="0" kern="1200" dirty="0" smtClean="0">
                <a:solidFill>
                  <a:schemeClr val="tx1"/>
                </a:solidFill>
                <a:latin typeface="Arial" charset="0"/>
                <a:ea typeface="+mn-ea"/>
                <a:cs typeface="+mn-cs"/>
              </a:rPr>
              <a:t>his is an employer-paid tax that is based on the number of claims paid to former employees of the organization (the more claims paid to employees who previously worked for the</a:t>
            </a:r>
            <a:r>
              <a:rPr lang="en-US" sz="1200" b="0" kern="1200" baseline="0" dirty="0" smtClean="0">
                <a:solidFill>
                  <a:schemeClr val="tx1"/>
                </a:solidFill>
                <a:latin typeface="Arial" charset="0"/>
                <a:ea typeface="+mn-ea"/>
                <a:cs typeface="+mn-cs"/>
              </a:rPr>
              <a:t> employer</a:t>
            </a:r>
            <a:r>
              <a:rPr lang="en-US" sz="1200" b="0" kern="1200" dirty="0" smtClean="0">
                <a:solidFill>
                  <a:schemeClr val="tx1"/>
                </a:solidFill>
                <a:latin typeface="Arial" charset="0"/>
                <a:ea typeface="+mn-ea"/>
                <a:cs typeface="+mn-cs"/>
              </a:rPr>
              <a:t>, the higher the employer’s unemployment</a:t>
            </a:r>
            <a:r>
              <a:rPr lang="en-US" sz="1200" b="0" kern="1200" baseline="0" dirty="0" smtClean="0">
                <a:solidFill>
                  <a:schemeClr val="tx1"/>
                </a:solidFill>
                <a:latin typeface="Arial" charset="0"/>
                <a:ea typeface="+mn-ea"/>
                <a:cs typeface="+mn-cs"/>
              </a:rPr>
              <a:t> insurance</a:t>
            </a:r>
            <a:r>
              <a:rPr lang="en-US" sz="1200" b="0" kern="1200" dirty="0" smtClean="0">
                <a:solidFill>
                  <a:schemeClr val="tx1"/>
                </a:solidFill>
                <a:latin typeface="Arial" charset="0"/>
                <a:ea typeface="+mn-ea"/>
                <a:cs typeface="+mn-cs"/>
              </a:rPr>
              <a:t> tax).</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Workers’ compensation aids</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employees who are injured on the job. It covers</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medical expenses and loss of income due to work-related injuries.</a:t>
            </a: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a:t>
            </a:r>
            <a:r>
              <a:rPr lang="en-US" sz="1200" b="0" kern="1200" dirty="0" err="1" smtClean="0">
                <a:solidFill>
                  <a:schemeClr val="tx1"/>
                </a:solidFill>
                <a:latin typeface="Arial" charset="0"/>
                <a:ea typeface="+mn-ea"/>
                <a:cs typeface="+mn-cs"/>
              </a:rPr>
              <a:t>Byars</a:t>
            </a:r>
            <a:r>
              <a:rPr lang="en-US" sz="1200" b="0" kern="1200" dirty="0" smtClean="0">
                <a:solidFill>
                  <a:schemeClr val="tx1"/>
                </a:solidFill>
                <a:latin typeface="Arial" charset="0"/>
                <a:ea typeface="+mn-ea"/>
                <a:cs typeface="+mn-cs"/>
              </a:rPr>
              <a:t> &amp; Rue, 2004)</a:t>
            </a:r>
          </a:p>
        </p:txBody>
      </p:sp>
      <p:sp>
        <p:nvSpPr>
          <p:cNvPr id="4" name="Slide Number Placeholder 3"/>
          <p:cNvSpPr>
            <a:spLocks noGrp="1"/>
          </p:cNvSpPr>
          <p:nvPr>
            <p:ph type="sldNum" sz="quarter" idx="10"/>
          </p:nvPr>
        </p:nvSpPr>
        <p:spPr/>
        <p:txBody>
          <a:bodyPr/>
          <a:lstStyle/>
          <a:p>
            <a:fld id="{0265E9A6-7FAE-4D27-84A3-4339E177850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43400"/>
            <a:ext cx="5607050" cy="4103688"/>
          </a:xfrm>
        </p:spPr>
        <p:txBody>
          <a:bodyPr>
            <a:normAutofit fontScale="77500" lnSpcReduction="20000"/>
          </a:bodyPr>
          <a:lstStyle/>
          <a:p>
            <a:pPr>
              <a:buNone/>
            </a:pPr>
            <a:r>
              <a:rPr lang="en-US" dirty="0" smtClean="0">
                <a:solidFill>
                  <a:schemeClr val="tx1"/>
                </a:solidFill>
              </a:rPr>
              <a:t>Slide 9 (5 minutes)</a:t>
            </a:r>
          </a:p>
          <a:p>
            <a:pPr>
              <a:buNone/>
            </a:pPr>
            <a:endParaRPr lang="en-US" dirty="0" smtClean="0">
              <a:solidFill>
                <a:schemeClr val="tx1"/>
              </a:solidFill>
            </a:endParaRPr>
          </a:p>
          <a:p>
            <a:pPr>
              <a:buNone/>
            </a:pPr>
            <a:r>
              <a:rPr lang="en-US" b="1" dirty="0" smtClean="0">
                <a:solidFill>
                  <a:schemeClr val="tx1"/>
                </a:solidFill>
              </a:rPr>
              <a:t>Other Commonly</a:t>
            </a:r>
            <a:r>
              <a:rPr lang="en-US" b="1" baseline="0" dirty="0" smtClean="0">
                <a:solidFill>
                  <a:schemeClr val="tx1"/>
                </a:solidFill>
              </a:rPr>
              <a:t> O</a:t>
            </a:r>
            <a:r>
              <a:rPr lang="en-US" b="1" dirty="0" smtClean="0">
                <a:solidFill>
                  <a:schemeClr val="tx1"/>
                </a:solidFill>
              </a:rPr>
              <a:t>ffered Employee Benefits</a:t>
            </a:r>
          </a:p>
          <a:p>
            <a:pPr>
              <a:buNone/>
            </a:pPr>
            <a:endParaRPr lang="en-US" b="1" dirty="0" smtClean="0">
              <a:solidFill>
                <a:schemeClr val="tx1"/>
              </a:solidFill>
            </a:endParaRPr>
          </a:p>
          <a:p>
            <a:pPr algn="l">
              <a:lnSpc>
                <a:spcPct val="90000"/>
              </a:lnSpc>
              <a:buFont typeface="Arial" pitchFamily="34" charset="0"/>
              <a:buNone/>
            </a:pPr>
            <a:r>
              <a:rPr lang="en-US" b="1" dirty="0" smtClean="0"/>
              <a:t>Pay for time not worked </a:t>
            </a:r>
            <a:r>
              <a:rPr lang="en-US" baseline="0" dirty="0" smtClean="0"/>
              <a:t>includes h</a:t>
            </a:r>
            <a:r>
              <a:rPr lang="en-US" dirty="0" smtClean="0"/>
              <a:t>olidays, vacation</a:t>
            </a:r>
            <a:r>
              <a:rPr lang="en-US" baseline="0" dirty="0" smtClean="0"/>
              <a:t> and </a:t>
            </a:r>
            <a:r>
              <a:rPr lang="en-US" dirty="0" smtClean="0"/>
              <a:t>other paid time off.</a:t>
            </a:r>
            <a:r>
              <a:rPr lang="en-US" baseline="0" dirty="0" smtClean="0"/>
              <a:t> S</a:t>
            </a:r>
            <a:r>
              <a:rPr lang="en-US" dirty="0" smtClean="0"/>
              <a:t>ome organizations offer one “bucket” of paid time off and </a:t>
            </a:r>
            <a:r>
              <a:rPr lang="en-US" baseline="0" dirty="0" smtClean="0"/>
              <a:t>refer to that bucket as “paid time off.” Other organizations offer holiday pay, floating holiday pay (the employee works the actual holiday but can “bank” the holiday and take the paid day off at some other time) and vacation pay. They all amount to pay for time not worked.</a:t>
            </a:r>
          </a:p>
          <a:p>
            <a:pPr>
              <a:lnSpc>
                <a:spcPct val="90000"/>
              </a:lnSpc>
              <a:buFont typeface="Arial" pitchFamily="34" charset="0"/>
              <a:buChar char="•"/>
            </a:pPr>
            <a:endParaRPr lang="en-US" baseline="0" dirty="0" smtClean="0"/>
          </a:p>
          <a:p>
            <a:pPr marL="0" marR="0" indent="0" algn="l" defTabSz="914400" rtl="0" eaLnBrk="1" fontAlgn="base" latinLnBrk="0" hangingPunct="1">
              <a:lnSpc>
                <a:spcPct val="90000"/>
              </a:lnSpc>
              <a:spcBef>
                <a:spcPct val="30000"/>
              </a:spcBef>
              <a:spcAft>
                <a:spcPct val="0"/>
              </a:spcAft>
              <a:buClrTx/>
              <a:buSzTx/>
              <a:buFont typeface="Arial" pitchFamily="34" charset="0"/>
              <a:buNone/>
              <a:tabLst/>
              <a:defRPr/>
            </a:pPr>
            <a:r>
              <a:rPr lang="en-US" b="1" dirty="0" smtClean="0"/>
              <a:t>Disability income continuation </a:t>
            </a:r>
            <a:r>
              <a:rPr lang="en-US" b="0" dirty="0" smtClean="0"/>
              <a:t>p</a:t>
            </a:r>
            <a:r>
              <a:rPr lang="en-US" dirty="0" smtClean="0"/>
              <a:t>rovides employees </a:t>
            </a:r>
            <a:r>
              <a:rPr lang="en-US" baseline="0" dirty="0" smtClean="0"/>
              <a:t>continued income in the event of illness or disability. These benefits include </a:t>
            </a:r>
            <a:r>
              <a:rPr lang="en-US" dirty="0" smtClean="0"/>
              <a:t>Social Security, workers’ compensation, sick leave, and short-term and long-term disability.</a:t>
            </a:r>
          </a:p>
          <a:p>
            <a:pPr marL="0" marR="0" lvl="1" indent="0" algn="l" defTabSz="914400" rtl="0" eaLnBrk="1" fontAlgn="base" latinLnBrk="0" hangingPunct="1">
              <a:lnSpc>
                <a:spcPct val="90000"/>
              </a:lnSpc>
              <a:spcBef>
                <a:spcPct val="30000"/>
              </a:spcBef>
              <a:spcAft>
                <a:spcPct val="0"/>
              </a:spcAft>
              <a:buClrTx/>
              <a:buSzTx/>
              <a:buFont typeface="Arial" pitchFamily="34" charset="0"/>
              <a:buNone/>
              <a:tabLst/>
              <a:defRPr/>
            </a:pPr>
            <a:endParaRPr lang="en-US" dirty="0" smtClean="0"/>
          </a:p>
          <a:p>
            <a:pPr>
              <a:buFont typeface="Arial" pitchFamily="34" charset="0"/>
              <a:buNone/>
            </a:pPr>
            <a:r>
              <a:rPr lang="en-US" b="1" dirty="0" smtClean="0"/>
              <a:t>Retirement savings programs</a:t>
            </a:r>
            <a:r>
              <a:rPr lang="en-US" dirty="0" smtClean="0"/>
              <a:t> are employer-sponsored programs that provide income continuation after retirement</a:t>
            </a:r>
            <a:r>
              <a:rPr lang="en-US" baseline="0" dirty="0" smtClean="0"/>
              <a:t> and include savings plans, deferred income programs and pension plans. Let’s talk about a couple of common retirement savings programs:</a:t>
            </a:r>
          </a:p>
          <a:p>
            <a:pPr>
              <a:buFont typeface="Arial" pitchFamily="34" charset="0"/>
              <a:buNone/>
            </a:pPr>
            <a:endParaRPr lang="en-US" dirty="0" smtClean="0"/>
          </a:p>
          <a:p>
            <a:r>
              <a:rPr lang="en-US" b="1" kern="1200" dirty="0" smtClean="0">
                <a:solidFill>
                  <a:schemeClr val="tx1"/>
                </a:solidFill>
                <a:latin typeface="Arial" charset="0"/>
                <a:ea typeface="+mn-ea"/>
                <a:cs typeface="+mn-cs"/>
              </a:rPr>
              <a:t>401(k)</a:t>
            </a:r>
            <a:r>
              <a:rPr lang="en-US" b="0" kern="1200" dirty="0" smtClean="0">
                <a:solidFill>
                  <a:schemeClr val="tx1"/>
                </a:solidFill>
                <a:latin typeface="Arial" charset="0"/>
                <a:ea typeface="+mn-ea"/>
                <a:cs typeface="+mn-cs"/>
              </a:rPr>
              <a:t> accounts</a:t>
            </a:r>
            <a:r>
              <a:rPr lang="en-US" b="0" kern="1200" baseline="0" dirty="0" smtClean="0">
                <a:solidFill>
                  <a:schemeClr val="tx1"/>
                </a:solidFill>
                <a:latin typeface="Arial" charset="0"/>
                <a:ea typeface="+mn-ea"/>
                <a:cs typeface="+mn-cs"/>
              </a:rPr>
              <a:t> are</a:t>
            </a:r>
            <a:r>
              <a:rPr lang="en-US" kern="1200" dirty="0" smtClean="0">
                <a:solidFill>
                  <a:schemeClr val="tx1"/>
                </a:solidFill>
                <a:latin typeface="Arial" charset="0"/>
                <a:ea typeface="+mn-ea"/>
                <a:cs typeface="+mn-cs"/>
              </a:rPr>
              <a:t> defined contribution plans in which employees can defer up to $16,500 (in 2010) of their salary on a pre-tax basis to save for retirement. Most companies match the contribution at some level (for</a:t>
            </a:r>
            <a:r>
              <a:rPr lang="en-US" kern="1200" baseline="0" dirty="0" smtClean="0">
                <a:solidFill>
                  <a:schemeClr val="tx1"/>
                </a:solidFill>
                <a:latin typeface="Arial" charset="0"/>
                <a:ea typeface="+mn-ea"/>
                <a:cs typeface="+mn-cs"/>
              </a:rPr>
              <a:t> example, </a:t>
            </a:r>
            <a:r>
              <a:rPr lang="en-US" kern="1200" dirty="0" smtClean="0">
                <a:solidFill>
                  <a:schemeClr val="tx1"/>
                </a:solidFill>
                <a:latin typeface="Arial" charset="0"/>
                <a:ea typeface="+mn-ea"/>
                <a:cs typeface="+mn-cs"/>
              </a:rPr>
              <a:t>some employers will match 50 percent up to a 6 percent contribution, so if you defer 6 percent of your income, the employer matches 3</a:t>
            </a:r>
            <a:r>
              <a:rPr lang="en-US" kern="1200" baseline="0" dirty="0" smtClean="0">
                <a:solidFill>
                  <a:schemeClr val="tx1"/>
                </a:solidFill>
                <a:latin typeface="Arial" charset="0"/>
                <a:ea typeface="+mn-ea"/>
                <a:cs typeface="+mn-cs"/>
              </a:rPr>
              <a:t> percent</a:t>
            </a:r>
            <a:r>
              <a:rPr lang="en-US" kern="1200" dirty="0" smtClean="0">
                <a:solidFill>
                  <a:schemeClr val="tx1"/>
                </a:solidFill>
                <a:latin typeface="Arial" charset="0"/>
                <a:ea typeface="+mn-ea"/>
                <a:cs typeface="+mn-cs"/>
              </a:rPr>
              <a:t>).</a:t>
            </a:r>
          </a:p>
          <a:p>
            <a:endParaRPr lang="en-US" kern="1200" dirty="0" smtClean="0">
              <a:solidFill>
                <a:schemeClr val="tx1"/>
              </a:solidFill>
              <a:latin typeface="Arial" charset="0"/>
              <a:ea typeface="+mn-ea"/>
              <a:cs typeface="+mn-cs"/>
            </a:endParaRPr>
          </a:p>
          <a:p>
            <a:r>
              <a:rPr lang="en-US" b="1" kern="1200" dirty="0" smtClean="0">
                <a:solidFill>
                  <a:schemeClr val="tx1"/>
                </a:solidFill>
                <a:latin typeface="Arial" charset="0"/>
                <a:ea typeface="+mn-ea"/>
                <a:cs typeface="+mn-cs"/>
              </a:rPr>
              <a:t>403(b) </a:t>
            </a:r>
            <a:r>
              <a:rPr lang="en-US" b="0" kern="1200" dirty="0" smtClean="0">
                <a:solidFill>
                  <a:schemeClr val="tx1"/>
                </a:solidFill>
                <a:latin typeface="Arial" charset="0"/>
                <a:ea typeface="+mn-ea"/>
                <a:cs typeface="+mn-cs"/>
              </a:rPr>
              <a:t>accounts are similar to the 401(k) but reserved for non-profit organizations.</a:t>
            </a:r>
          </a:p>
          <a:p>
            <a:endParaRPr lang="en-US" b="0" kern="1200" dirty="0" smtClean="0">
              <a:solidFill>
                <a:schemeClr val="tx1"/>
              </a:solidFill>
              <a:latin typeface="Arial" charset="0"/>
              <a:ea typeface="+mn-ea"/>
              <a:cs typeface="+mn-cs"/>
            </a:endParaRPr>
          </a:p>
          <a:p>
            <a:r>
              <a:rPr lang="en-US" b="1" kern="1200" dirty="0" smtClean="0">
                <a:solidFill>
                  <a:schemeClr val="tx1"/>
                </a:solidFill>
                <a:latin typeface="Arial" charset="0"/>
                <a:ea typeface="+mn-ea"/>
                <a:cs typeface="+mn-cs"/>
              </a:rPr>
              <a:t>Vesting</a:t>
            </a:r>
            <a:r>
              <a:rPr lang="en-US" b="0" kern="1200" dirty="0" smtClean="0">
                <a:solidFill>
                  <a:schemeClr val="tx1"/>
                </a:solidFill>
                <a:latin typeface="Arial" charset="0"/>
                <a:ea typeface="+mn-ea"/>
                <a:cs typeface="+mn-cs"/>
              </a:rPr>
              <a:t>.</a:t>
            </a:r>
            <a:r>
              <a:rPr lang="en-US" b="0" kern="1200" baseline="0" dirty="0" smtClean="0">
                <a:solidFill>
                  <a:schemeClr val="tx1"/>
                </a:solidFill>
                <a:latin typeface="Arial" charset="0"/>
                <a:ea typeface="+mn-ea"/>
                <a:cs typeface="+mn-cs"/>
              </a:rPr>
              <a:t> S</a:t>
            </a:r>
            <a:r>
              <a:rPr lang="en-US" kern="1200" dirty="0" smtClean="0">
                <a:solidFill>
                  <a:schemeClr val="tx1"/>
                </a:solidFill>
                <a:latin typeface="Arial" charset="0"/>
                <a:ea typeface="+mn-ea"/>
                <a:cs typeface="+mn-cs"/>
              </a:rPr>
              <a:t>ome organizations that match employee contributions into a 401(k) will require them to be employed for a period of time before those matched contributions actually become theirs.</a:t>
            </a:r>
            <a:r>
              <a:rPr lang="en-US" kern="1200" baseline="0" dirty="0" smtClean="0">
                <a:solidFill>
                  <a:schemeClr val="tx1"/>
                </a:solidFill>
                <a:latin typeface="Arial" charset="0"/>
                <a:ea typeface="+mn-ea"/>
                <a:cs typeface="+mn-cs"/>
              </a:rPr>
              <a:t> This is called vesting. If the employee l</a:t>
            </a:r>
            <a:r>
              <a:rPr lang="en-US" kern="1200" dirty="0" smtClean="0">
                <a:solidFill>
                  <a:schemeClr val="tx1"/>
                </a:solidFill>
                <a:latin typeface="Arial" charset="0"/>
                <a:ea typeface="+mn-ea"/>
                <a:cs typeface="+mn-cs"/>
              </a:rPr>
              <a:t>eaves the organization before the vesting period is complete, the employee forfeits the matched funds.</a:t>
            </a:r>
          </a:p>
          <a:p>
            <a:endParaRPr lang="en-US"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(Henderson, 2006; </a:t>
            </a:r>
            <a:r>
              <a:rPr lang="en-US" dirty="0" err="1" smtClean="0"/>
              <a:t>WorldatWork</a:t>
            </a:r>
            <a:r>
              <a:rPr lang="en-US"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PPpeaGre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55" name="Rectangle 23"/>
          <p:cNvSpPr>
            <a:spLocks noGrp="1" noChangeArrowheads="1"/>
          </p:cNvSpPr>
          <p:nvPr>
            <p:ph type="ctrTitle" sz="quarter"/>
          </p:nvPr>
        </p:nvSpPr>
        <p:spPr>
          <a:xfrm>
            <a:off x="3124200" y="4321175"/>
            <a:ext cx="5638800" cy="708025"/>
          </a:xfrm>
        </p:spPr>
        <p:txBody>
          <a:bodyPr/>
          <a:lstStyle>
            <a:lvl1pPr algn="r">
              <a:defRPr>
                <a:solidFill>
                  <a:schemeClr val="bg1"/>
                </a:solidFill>
              </a:defRPr>
            </a:lvl1pPr>
          </a:lstStyle>
          <a:p>
            <a:r>
              <a:rPr lang="en-US" smtClean="0"/>
              <a:t>Click to edit Master title style</a:t>
            </a:r>
            <a:endParaRPr lang="en-US" dirty="0"/>
          </a:p>
        </p:txBody>
      </p:sp>
      <p:sp>
        <p:nvSpPr>
          <p:cNvPr id="18456" name="Rectangle 24"/>
          <p:cNvSpPr>
            <a:spLocks noGrp="1" noChangeArrowheads="1"/>
          </p:cNvSpPr>
          <p:nvPr>
            <p:ph type="subTitle" sz="quarter" idx="1"/>
          </p:nvPr>
        </p:nvSpPr>
        <p:spPr>
          <a:xfrm>
            <a:off x="3124200" y="5486400"/>
            <a:ext cx="5638800" cy="381000"/>
          </a:xfrm>
        </p:spPr>
        <p:txBody>
          <a:bodyPr/>
          <a:lstStyle>
            <a:lvl1pPr marL="0" indent="0" algn="r">
              <a:spcBef>
                <a:spcPct val="50000"/>
              </a:spcBef>
              <a:buFontTx/>
              <a:buNone/>
              <a:defRPr sz="1400">
                <a:solidFill>
                  <a:schemeClr val="tx1"/>
                </a:solidFill>
              </a:defRPr>
            </a:lvl1pPr>
          </a:lstStyle>
          <a:p>
            <a:r>
              <a:rPr lang="en-US" smtClean="0"/>
              <a:t>Click to edit Master subtitle style</a:t>
            </a:r>
            <a:endParaRPr lang="en-US" dirty="0"/>
          </a:p>
        </p:txBody>
      </p:sp>
      <p:sp>
        <p:nvSpPr>
          <p:cNvPr id="5" name="Rectangle 25"/>
          <p:cNvSpPr>
            <a:spLocks noGrp="1" noChangeArrowheads="1"/>
          </p:cNvSpPr>
          <p:nvPr>
            <p:ph type="ftr" sz="quarter" idx="10"/>
          </p:nvPr>
        </p:nvSpPr>
        <p:spPr/>
        <p:txBody>
          <a:bodyPr/>
          <a:lstStyle>
            <a:lvl1pPr>
              <a:defRPr baseline="0">
                <a:solidFill>
                  <a:schemeClr val="bg1"/>
                </a:solidFill>
              </a:defRPr>
            </a:lvl1pPr>
          </a:lstStyle>
          <a:p>
            <a:r>
              <a:rPr lang="en-US" smtClean="0"/>
              <a:t>SHRM© 2010</a:t>
            </a:r>
            <a:endParaRPr lang="en-US"/>
          </a:p>
        </p:txBody>
      </p:sp>
      <p:sp>
        <p:nvSpPr>
          <p:cNvPr id="6" name="Rectangle 26"/>
          <p:cNvSpPr>
            <a:spLocks noGrp="1" noChangeArrowheads="1"/>
          </p:cNvSpPr>
          <p:nvPr>
            <p:ph type="sldNum" sz="quarter" idx="11"/>
          </p:nvPr>
        </p:nvSpPr>
        <p:spPr/>
        <p:txBody>
          <a:bodyPr/>
          <a:lstStyle>
            <a:lvl1pPr>
              <a:defRPr>
                <a:solidFill>
                  <a:schemeClr val="bg1"/>
                </a:solidFill>
              </a:defRPr>
            </a:lvl1pPr>
          </a:lstStyle>
          <a:p>
            <a:fld id="{D579FDB0-5EA4-45F8-870E-B4D2E6B04D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SHRM© 2010</a:t>
            </a:r>
            <a:endParaRPr lang="en-US" dirty="0"/>
          </a:p>
        </p:txBody>
      </p:sp>
      <p:sp>
        <p:nvSpPr>
          <p:cNvPr id="5" name="Slide Number Placeholder 4"/>
          <p:cNvSpPr>
            <a:spLocks noGrp="1"/>
          </p:cNvSpPr>
          <p:nvPr>
            <p:ph type="sldNum" sz="quarter" idx="11"/>
          </p:nvPr>
        </p:nvSpPr>
        <p:spPr/>
        <p:txBody>
          <a:bodyPr/>
          <a:lstStyle>
            <a:lvl1pPr>
              <a:defRPr/>
            </a:lvl1pPr>
          </a:lstStyle>
          <a:p>
            <a:fld id="{633EBF04-B6F9-4559-80C8-3D49E389A6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7145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304800"/>
            <a:ext cx="49911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SHRM© 2010</a:t>
            </a:r>
            <a:endParaRPr lang="en-US" dirty="0"/>
          </a:p>
        </p:txBody>
      </p:sp>
      <p:sp>
        <p:nvSpPr>
          <p:cNvPr id="5" name="Slide Number Placeholder 4"/>
          <p:cNvSpPr>
            <a:spLocks noGrp="1"/>
          </p:cNvSpPr>
          <p:nvPr>
            <p:ph type="sldNum" sz="quarter" idx="11"/>
          </p:nvPr>
        </p:nvSpPr>
        <p:spPr/>
        <p:txBody>
          <a:bodyPr/>
          <a:lstStyle>
            <a:lvl1pPr>
              <a:defRPr/>
            </a:lvl1pPr>
          </a:lstStyle>
          <a:p>
            <a:fld id="{239288AF-9666-4A8A-8492-24E447047D9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SHRM© 2010</a:t>
            </a:r>
            <a:endParaRPr lang="en-US" dirty="0"/>
          </a:p>
        </p:txBody>
      </p:sp>
      <p:sp>
        <p:nvSpPr>
          <p:cNvPr id="5" name="Slide Number Placeholder 4"/>
          <p:cNvSpPr>
            <a:spLocks noGrp="1"/>
          </p:cNvSpPr>
          <p:nvPr>
            <p:ph type="sldNum" sz="quarter" idx="11"/>
          </p:nvPr>
        </p:nvSpPr>
        <p:spPr/>
        <p:txBody>
          <a:bodyPr/>
          <a:lstStyle>
            <a:lvl1pPr>
              <a:defRPr/>
            </a:lvl1pPr>
          </a:lstStyle>
          <a:p>
            <a:fld id="{3673344F-E2E0-4E22-9309-75CFCD86A9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SHRM© 2010</a:t>
            </a:r>
            <a:endParaRPr lang="en-US" dirty="0"/>
          </a:p>
        </p:txBody>
      </p:sp>
      <p:sp>
        <p:nvSpPr>
          <p:cNvPr id="5" name="Slide Number Placeholder 4"/>
          <p:cNvSpPr>
            <a:spLocks noGrp="1"/>
          </p:cNvSpPr>
          <p:nvPr>
            <p:ph type="sldNum" sz="quarter" idx="11"/>
          </p:nvPr>
        </p:nvSpPr>
        <p:spPr/>
        <p:txBody>
          <a:bodyPr/>
          <a:lstStyle>
            <a:lvl1pPr>
              <a:defRPr/>
            </a:lvl1pPr>
          </a:lstStyle>
          <a:p>
            <a:fld id="{4A94FF7A-FB3E-435B-9558-1CD7EDA97A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295400"/>
            <a:ext cx="3352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295400"/>
            <a:ext cx="3352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SHRM© 2010</a:t>
            </a:r>
            <a:endParaRPr lang="en-US" dirty="0"/>
          </a:p>
        </p:txBody>
      </p:sp>
      <p:sp>
        <p:nvSpPr>
          <p:cNvPr id="6" name="Slide Number Placeholder 5"/>
          <p:cNvSpPr>
            <a:spLocks noGrp="1"/>
          </p:cNvSpPr>
          <p:nvPr>
            <p:ph type="sldNum" sz="quarter" idx="11"/>
          </p:nvPr>
        </p:nvSpPr>
        <p:spPr/>
        <p:txBody>
          <a:bodyPr/>
          <a:lstStyle>
            <a:lvl1pPr>
              <a:defRPr/>
            </a:lvl1pPr>
          </a:lstStyle>
          <a:p>
            <a:fld id="{332C03CB-BB0B-44E5-BA9D-92A8637D984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SHRM© 2010</a:t>
            </a:r>
            <a:endParaRPr lang="en-US" dirty="0"/>
          </a:p>
        </p:txBody>
      </p:sp>
      <p:sp>
        <p:nvSpPr>
          <p:cNvPr id="8" name="Slide Number Placeholder 7"/>
          <p:cNvSpPr>
            <a:spLocks noGrp="1"/>
          </p:cNvSpPr>
          <p:nvPr>
            <p:ph type="sldNum" sz="quarter" idx="11"/>
          </p:nvPr>
        </p:nvSpPr>
        <p:spPr/>
        <p:txBody>
          <a:bodyPr/>
          <a:lstStyle>
            <a:lvl1pPr>
              <a:defRPr/>
            </a:lvl1pPr>
          </a:lstStyle>
          <a:p>
            <a:fld id="{9A15A3E1-A26E-450F-BBEF-A1555D3FEB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SHRM© 2010</a:t>
            </a:r>
            <a:endParaRPr lang="en-US" dirty="0"/>
          </a:p>
        </p:txBody>
      </p:sp>
      <p:sp>
        <p:nvSpPr>
          <p:cNvPr id="4" name="Slide Number Placeholder 3"/>
          <p:cNvSpPr>
            <a:spLocks noGrp="1"/>
          </p:cNvSpPr>
          <p:nvPr>
            <p:ph type="sldNum" sz="quarter" idx="11"/>
          </p:nvPr>
        </p:nvSpPr>
        <p:spPr/>
        <p:txBody>
          <a:bodyPr/>
          <a:lstStyle>
            <a:lvl1pPr>
              <a:defRPr/>
            </a:lvl1pPr>
          </a:lstStyle>
          <a:p>
            <a:fld id="{44451CEB-D2BC-4145-B90D-64DF8C3ED1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SHRM© 2010</a:t>
            </a:r>
            <a:endParaRPr lang="en-US" dirty="0"/>
          </a:p>
        </p:txBody>
      </p:sp>
      <p:sp>
        <p:nvSpPr>
          <p:cNvPr id="3" name="Slide Number Placeholder 2"/>
          <p:cNvSpPr>
            <a:spLocks noGrp="1"/>
          </p:cNvSpPr>
          <p:nvPr>
            <p:ph type="sldNum" sz="quarter" idx="11"/>
          </p:nvPr>
        </p:nvSpPr>
        <p:spPr/>
        <p:txBody>
          <a:bodyPr/>
          <a:lstStyle>
            <a:lvl1pPr>
              <a:defRPr/>
            </a:lvl1pPr>
          </a:lstStyle>
          <a:p>
            <a:fld id="{5A94528C-A6FF-40B4-9E79-D7777B5CFF1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SHRM© 2010</a:t>
            </a:r>
            <a:endParaRPr lang="en-US" dirty="0"/>
          </a:p>
        </p:txBody>
      </p:sp>
      <p:sp>
        <p:nvSpPr>
          <p:cNvPr id="6" name="Slide Number Placeholder 5"/>
          <p:cNvSpPr>
            <a:spLocks noGrp="1"/>
          </p:cNvSpPr>
          <p:nvPr>
            <p:ph type="sldNum" sz="quarter" idx="11"/>
          </p:nvPr>
        </p:nvSpPr>
        <p:spPr/>
        <p:txBody>
          <a:bodyPr/>
          <a:lstStyle>
            <a:lvl1pPr>
              <a:defRPr/>
            </a:lvl1pPr>
          </a:lstStyle>
          <a:p>
            <a:fld id="{CDCE64D2-D81D-425A-88B0-1BE4D7C89A4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SHRM© 2010</a:t>
            </a:r>
            <a:endParaRPr lang="en-US" dirty="0"/>
          </a:p>
        </p:txBody>
      </p:sp>
      <p:sp>
        <p:nvSpPr>
          <p:cNvPr id="6" name="Slide Number Placeholder 5"/>
          <p:cNvSpPr>
            <a:spLocks noGrp="1"/>
          </p:cNvSpPr>
          <p:nvPr>
            <p:ph type="sldNum" sz="quarter" idx="11"/>
          </p:nvPr>
        </p:nvSpPr>
        <p:spPr/>
        <p:txBody>
          <a:bodyPr/>
          <a:lstStyle>
            <a:lvl1pPr>
              <a:defRPr/>
            </a:lvl1pPr>
          </a:lstStyle>
          <a:p>
            <a:fld id="{581BDAA1-B9A1-4630-B800-3128E9AC102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PPpeaGreen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0"/>
          <p:cNvSpPr>
            <a:spLocks noGrp="1" noChangeArrowheads="1"/>
          </p:cNvSpPr>
          <p:nvPr>
            <p:ph type="title"/>
          </p:nvPr>
        </p:nvSpPr>
        <p:spPr bwMode="auto">
          <a:xfrm>
            <a:off x="1828800" y="457200"/>
            <a:ext cx="6858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1"/>
          <p:cNvSpPr>
            <a:spLocks noGrp="1" noChangeArrowheads="1"/>
          </p:cNvSpPr>
          <p:nvPr>
            <p:ph type="body" idx="1"/>
          </p:nvPr>
        </p:nvSpPr>
        <p:spPr bwMode="auto">
          <a:xfrm>
            <a:off x="1828800" y="1295400"/>
            <a:ext cx="68580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 name="Rectangle 32"/>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aseline="30000">
                <a:cs typeface="Arial" charset="0"/>
              </a:defRPr>
            </a:lvl1pPr>
          </a:lstStyle>
          <a:p>
            <a:r>
              <a:rPr lang="en-US" smtClean="0"/>
              <a:t>SHRM© 2010</a:t>
            </a:r>
            <a:endParaRPr lang="en-US" dirty="0"/>
          </a:p>
        </p:txBody>
      </p:sp>
      <p:sp>
        <p:nvSpPr>
          <p:cNvPr id="1057" name="Rectangle 33"/>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B67816F-2E6A-4060-9332-D6A8D56917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fontAlgn="base" hangingPunct="1">
        <a:spcBef>
          <a:spcPct val="50000"/>
        </a:spcBef>
        <a:spcAft>
          <a:spcPct val="0"/>
        </a:spcAft>
        <a:defRPr sz="2400">
          <a:solidFill>
            <a:schemeClr val="bg1"/>
          </a:solidFill>
          <a:latin typeface="+mj-lt"/>
          <a:ea typeface="ＭＳ Ｐゴシック" pitchFamily="-110" charset="-128"/>
          <a:cs typeface="ＭＳ Ｐゴシック" pitchFamily="-110" charset="-128"/>
        </a:defRPr>
      </a:lvl1pPr>
      <a:lvl2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2pPr>
      <a:lvl3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3pPr>
      <a:lvl4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4pPr>
      <a:lvl5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5pPr>
      <a:lvl6pPr marL="457200" algn="l" rtl="0" eaLnBrk="1" fontAlgn="base" hangingPunct="1">
        <a:spcBef>
          <a:spcPct val="50000"/>
        </a:spcBef>
        <a:spcAft>
          <a:spcPct val="0"/>
        </a:spcAft>
        <a:defRPr sz="2400">
          <a:solidFill>
            <a:srgbClr val="0B5594"/>
          </a:solidFill>
          <a:latin typeface="Arial" pitchFamily="-110" charset="0"/>
        </a:defRPr>
      </a:lvl6pPr>
      <a:lvl7pPr marL="914400" algn="l" rtl="0" eaLnBrk="1" fontAlgn="base" hangingPunct="1">
        <a:spcBef>
          <a:spcPct val="50000"/>
        </a:spcBef>
        <a:spcAft>
          <a:spcPct val="0"/>
        </a:spcAft>
        <a:defRPr sz="2400">
          <a:solidFill>
            <a:srgbClr val="0B5594"/>
          </a:solidFill>
          <a:latin typeface="Arial" pitchFamily="-110" charset="0"/>
        </a:defRPr>
      </a:lvl7pPr>
      <a:lvl8pPr marL="1371600" algn="l" rtl="0" eaLnBrk="1" fontAlgn="base" hangingPunct="1">
        <a:spcBef>
          <a:spcPct val="50000"/>
        </a:spcBef>
        <a:spcAft>
          <a:spcPct val="0"/>
        </a:spcAft>
        <a:defRPr sz="2400">
          <a:solidFill>
            <a:srgbClr val="0B5594"/>
          </a:solidFill>
          <a:latin typeface="Arial" pitchFamily="-110" charset="0"/>
        </a:defRPr>
      </a:lvl8pPr>
      <a:lvl9pPr marL="1828800" algn="l" rtl="0" eaLnBrk="1" fontAlgn="base" hangingPunct="1">
        <a:spcBef>
          <a:spcPct val="50000"/>
        </a:spcBef>
        <a:spcAft>
          <a:spcPct val="0"/>
        </a:spcAft>
        <a:defRPr sz="2400">
          <a:solidFill>
            <a:srgbClr val="0B5594"/>
          </a:solidFill>
          <a:latin typeface="Arial" pitchFamily="-110" charset="0"/>
        </a:defRPr>
      </a:lvl9pPr>
    </p:titleStyle>
    <p:bodyStyle>
      <a:lvl1pPr marL="342900" indent="-342900" algn="l" rtl="0" eaLnBrk="1" fontAlgn="base" hangingPunct="1">
        <a:spcBef>
          <a:spcPct val="20000"/>
        </a:spcBef>
        <a:spcAft>
          <a:spcPct val="0"/>
        </a:spcAft>
        <a:buChar char="•"/>
        <a:defRPr sz="2200">
          <a:solidFill>
            <a:srgbClr val="333333"/>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SzPct val="85000"/>
        <a:buFont typeface="Arial" charset="0"/>
        <a:buChar char="&gt;"/>
        <a:defRPr sz="2000">
          <a:solidFill>
            <a:srgbClr val="333333"/>
          </a:solidFill>
          <a:latin typeface="+mn-lt"/>
          <a:ea typeface="ＭＳ Ｐゴシック" pitchFamily="-110" charset="-128"/>
        </a:defRPr>
      </a:lvl2pPr>
      <a:lvl3pPr marL="1143000" indent="-228600" algn="l" rtl="0" eaLnBrk="1" fontAlgn="base" hangingPunct="1">
        <a:spcBef>
          <a:spcPct val="20000"/>
        </a:spcBef>
        <a:spcAft>
          <a:spcPct val="0"/>
        </a:spcAft>
        <a:buChar char="•"/>
        <a:defRPr>
          <a:solidFill>
            <a:srgbClr val="333333"/>
          </a:solidFill>
          <a:latin typeface="+mn-lt"/>
          <a:ea typeface="ＭＳ Ｐゴシック" pitchFamily="-110" charset="-128"/>
        </a:defRPr>
      </a:lvl3pPr>
      <a:lvl4pPr marL="16002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4pPr>
      <a:lvl5pPr marL="20574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6pPr>
      <a:lvl7pPr marL="29718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7pPr>
      <a:lvl8pPr marL="34290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8pPr>
      <a:lvl9pPr marL="38862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sz="quarter"/>
          </p:nvPr>
        </p:nvSpPr>
        <p:spPr>
          <a:xfrm>
            <a:off x="2971800" y="3810000"/>
            <a:ext cx="5791200" cy="1600200"/>
          </a:xfrm>
        </p:spPr>
        <p:txBody>
          <a:bodyPr/>
          <a:lstStyle/>
          <a:p>
            <a:r>
              <a:rPr lang="en-US" dirty="0" smtClean="0"/>
              <a:t>Total Rewards: </a:t>
            </a:r>
            <a:br>
              <a:rPr lang="en-US" dirty="0" smtClean="0"/>
            </a:br>
            <a:r>
              <a:rPr lang="en-US" dirty="0" smtClean="0"/>
              <a:t>It’s More Than Just a Paycheck!</a:t>
            </a:r>
            <a:endParaRPr lang="en-US" dirty="0"/>
          </a:p>
        </p:txBody>
      </p:sp>
      <p:sp>
        <p:nvSpPr>
          <p:cNvPr id="52229" name="Rectangle 5"/>
          <p:cNvSpPr>
            <a:spLocks noGrp="1" noChangeArrowheads="1"/>
          </p:cNvSpPr>
          <p:nvPr>
            <p:ph type="subTitle" sz="quarter" idx="1"/>
          </p:nvPr>
        </p:nvSpPr>
        <p:spPr>
          <a:xfrm>
            <a:off x="2971800" y="5486400"/>
            <a:ext cx="5715000" cy="381000"/>
          </a:xfrm>
        </p:spPr>
        <p:txBody>
          <a:bodyPr/>
          <a:lstStyle/>
          <a:p>
            <a:r>
              <a:rPr lang="en-US" sz="1500" dirty="0" smtClean="0"/>
              <a:t>Audra H. Nelson, M.S.    2010</a:t>
            </a:r>
            <a:endParaRPr lang="en-US" sz="1500" dirty="0">
              <a:cs typeface="Courier New" pitchFamily="4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p:txBody>
          <a:bodyPr/>
          <a:lstStyle/>
          <a:p>
            <a:pPr>
              <a:buNone/>
            </a:pPr>
            <a:r>
              <a:rPr lang="en-US" sz="2400" b="1" dirty="0" smtClean="0">
                <a:solidFill>
                  <a:schemeClr val="tx1"/>
                </a:solidFill>
              </a:rPr>
              <a:t>Other Commonly Offered Employee Benefits</a:t>
            </a:r>
          </a:p>
          <a:p>
            <a:r>
              <a:rPr lang="en-US" sz="2400" dirty="0" smtClean="0">
                <a:solidFill>
                  <a:schemeClr val="tx1"/>
                </a:solidFill>
              </a:rPr>
              <a:t>Spouse/family income continuation (e.g., life insurance).</a:t>
            </a:r>
          </a:p>
          <a:p>
            <a:r>
              <a:rPr lang="en-US" sz="2400" dirty="0" smtClean="0">
                <a:solidFill>
                  <a:schemeClr val="tx1"/>
                </a:solidFill>
              </a:rPr>
              <a:t>Health and liability protection (e.g., medical, dental, prescription drug insurance coverage).</a:t>
            </a:r>
          </a:p>
          <a:p>
            <a:pPr lvl="1"/>
            <a:r>
              <a:rPr lang="en-US" sz="2400" dirty="0" smtClean="0">
                <a:solidFill>
                  <a:schemeClr val="tx1"/>
                </a:solidFill>
              </a:rPr>
              <a:t>Flexible benefits plan or cafeteria plan.</a:t>
            </a:r>
          </a:p>
          <a:p>
            <a:r>
              <a:rPr lang="en-US" sz="2400" dirty="0" smtClean="0">
                <a:solidFill>
                  <a:schemeClr val="tx1"/>
                </a:solidFill>
              </a:rPr>
              <a:t>Other perks.</a:t>
            </a: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10</a:t>
            </a:fld>
            <a:endParaRPr lang="en-US" dirty="0"/>
          </a:p>
        </p:txBody>
      </p:sp>
      <p:sp>
        <p:nvSpPr>
          <p:cNvPr id="6" name="Rectangle 5"/>
          <p:cNvSpPr/>
          <p:nvPr/>
        </p:nvSpPr>
        <p:spPr>
          <a:xfrm>
            <a:off x="1676400" y="59436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Non-compensation Elements of Total Rewards</a:t>
            </a:r>
            <a:endParaRPr lang="en-US" dirty="0"/>
          </a:p>
        </p:txBody>
      </p:sp>
      <p:sp>
        <p:nvSpPr>
          <p:cNvPr id="3" name="Content Placeholder 2"/>
          <p:cNvSpPr>
            <a:spLocks noGrp="1"/>
          </p:cNvSpPr>
          <p:nvPr>
            <p:ph idx="1"/>
          </p:nvPr>
        </p:nvSpPr>
        <p:spPr/>
        <p:txBody>
          <a:bodyPr/>
          <a:lstStyle/>
          <a:p>
            <a:r>
              <a:rPr lang="en-US" sz="2400" b="1" dirty="0" smtClean="0">
                <a:solidFill>
                  <a:schemeClr val="tx1"/>
                </a:solidFill>
              </a:rPr>
              <a:t>Job Satisfaction</a:t>
            </a:r>
          </a:p>
          <a:p>
            <a:pPr lvl="1"/>
            <a:r>
              <a:rPr lang="en-US" sz="2400" dirty="0" smtClean="0">
                <a:solidFill>
                  <a:schemeClr val="tx1"/>
                </a:solidFill>
              </a:rPr>
              <a:t>Enjoyment experienced as a result of performing the work itself. </a:t>
            </a:r>
          </a:p>
          <a:p>
            <a:r>
              <a:rPr lang="en-US" sz="2400" b="1" dirty="0" smtClean="0">
                <a:solidFill>
                  <a:schemeClr val="tx1"/>
                </a:solidFill>
              </a:rPr>
              <a:t>Autonomy</a:t>
            </a:r>
          </a:p>
          <a:p>
            <a:pPr lvl="1"/>
            <a:r>
              <a:rPr lang="en-US" sz="2400" dirty="0" smtClean="0">
                <a:solidFill>
                  <a:schemeClr val="tx1"/>
                </a:solidFill>
              </a:rPr>
              <a:t>Employee discretion to do their work the way they see fit.</a:t>
            </a:r>
          </a:p>
          <a:p>
            <a:endParaRPr lang="en-US"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11</a:t>
            </a:fld>
            <a:endParaRPr lang="en-US" dirty="0"/>
          </a:p>
        </p:txBody>
      </p:sp>
      <p:sp>
        <p:nvSpPr>
          <p:cNvPr id="6" name="Rectangle 5"/>
          <p:cNvSpPr/>
          <p:nvPr/>
        </p:nvSpPr>
        <p:spPr>
          <a:xfrm>
            <a:off x="1600200" y="5867400"/>
            <a:ext cx="4720459" cy="276999"/>
          </a:xfrm>
          <a:prstGeom prst="rect">
            <a:avLst/>
          </a:prstGeom>
        </p:spPr>
        <p:txBody>
          <a:bodyPr wrap="none">
            <a:spAutoFit/>
          </a:bodyPr>
          <a:lstStyle/>
          <a:p>
            <a:r>
              <a:rPr lang="en-US" sz="1200" dirty="0" smtClean="0"/>
              <a:t>(Henderson, 2006; Mathis &amp; Jackson,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Non-compensation Elements of Total Rewards</a:t>
            </a:r>
            <a:endParaRPr lang="en-US" dirty="0"/>
          </a:p>
        </p:txBody>
      </p:sp>
      <p:sp>
        <p:nvSpPr>
          <p:cNvPr id="3" name="Content Placeholder 2"/>
          <p:cNvSpPr>
            <a:spLocks noGrp="1"/>
          </p:cNvSpPr>
          <p:nvPr>
            <p:ph idx="1"/>
          </p:nvPr>
        </p:nvSpPr>
        <p:spPr/>
        <p:txBody>
          <a:bodyPr/>
          <a:lstStyle/>
          <a:p>
            <a:r>
              <a:rPr lang="en-US" sz="2400" b="1" dirty="0" smtClean="0">
                <a:solidFill>
                  <a:schemeClr val="tx1"/>
                </a:solidFill>
              </a:rPr>
              <a:t>Meaningful Work</a:t>
            </a:r>
          </a:p>
          <a:p>
            <a:pPr lvl="1"/>
            <a:r>
              <a:rPr lang="en-US" sz="2400" dirty="0" smtClean="0">
                <a:solidFill>
                  <a:schemeClr val="tx1"/>
                </a:solidFill>
              </a:rPr>
              <a:t>Is the work important to the employee or other people?</a:t>
            </a:r>
          </a:p>
          <a:p>
            <a:r>
              <a:rPr lang="en-US" sz="2400" b="1" dirty="0" smtClean="0">
                <a:solidFill>
                  <a:schemeClr val="tx1"/>
                </a:solidFill>
              </a:rPr>
              <a:t>Flexible Schedules and Work Arrangements</a:t>
            </a:r>
          </a:p>
          <a:p>
            <a:pPr lvl="1"/>
            <a:r>
              <a:rPr lang="en-US" sz="2400" dirty="0" smtClean="0">
                <a:solidFill>
                  <a:schemeClr val="tx1"/>
                </a:solidFill>
              </a:rPr>
              <a:t>Focus is on work/life balance.</a:t>
            </a:r>
          </a:p>
          <a:p>
            <a:r>
              <a:rPr lang="en-US" sz="2400" b="1" dirty="0" smtClean="0">
                <a:solidFill>
                  <a:schemeClr val="tx1"/>
                </a:solidFill>
              </a:rPr>
              <a:t>Growth Opportunities</a:t>
            </a:r>
          </a:p>
          <a:p>
            <a:pPr lvl="1"/>
            <a:r>
              <a:rPr lang="en-US" sz="2400" dirty="0" smtClean="0">
                <a:solidFill>
                  <a:schemeClr val="tx1"/>
                </a:solidFill>
              </a:rPr>
              <a:t>Includes professional and intellectual growth, emotional maturity.</a:t>
            </a:r>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12</a:t>
            </a:fld>
            <a:endParaRPr lang="en-US" dirty="0"/>
          </a:p>
        </p:txBody>
      </p:sp>
      <p:sp>
        <p:nvSpPr>
          <p:cNvPr id="6" name="Rectangle 5"/>
          <p:cNvSpPr/>
          <p:nvPr/>
        </p:nvSpPr>
        <p:spPr>
          <a:xfrm>
            <a:off x="1600200" y="59436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Non-compensation Elements of Total Rewards</a:t>
            </a:r>
            <a:endParaRPr lang="en-US" dirty="0"/>
          </a:p>
        </p:txBody>
      </p:sp>
      <p:sp>
        <p:nvSpPr>
          <p:cNvPr id="3" name="Content Placeholder 2"/>
          <p:cNvSpPr>
            <a:spLocks noGrp="1"/>
          </p:cNvSpPr>
          <p:nvPr>
            <p:ph idx="1"/>
          </p:nvPr>
        </p:nvSpPr>
        <p:spPr/>
        <p:txBody>
          <a:bodyPr/>
          <a:lstStyle/>
          <a:p>
            <a:r>
              <a:rPr lang="en-US" sz="2400" b="1" dirty="0" smtClean="0">
                <a:solidFill>
                  <a:schemeClr val="tx1"/>
                </a:solidFill>
              </a:rPr>
              <a:t>Relationships with Other People</a:t>
            </a:r>
          </a:p>
          <a:p>
            <a:pPr lvl="1"/>
            <a:r>
              <a:rPr lang="en-US" sz="2400" dirty="0" smtClean="0">
                <a:solidFill>
                  <a:schemeClr val="tx1"/>
                </a:solidFill>
              </a:rPr>
              <a:t>Social network.</a:t>
            </a:r>
          </a:p>
          <a:p>
            <a:r>
              <a:rPr lang="en-US" sz="2400" b="1" dirty="0" smtClean="0">
                <a:solidFill>
                  <a:schemeClr val="tx1"/>
                </a:solidFill>
              </a:rPr>
              <a:t>Adequate Resources</a:t>
            </a:r>
            <a:r>
              <a:rPr lang="en-US" sz="2400" dirty="0" smtClean="0">
                <a:solidFill>
                  <a:schemeClr val="tx1"/>
                </a:solidFill>
              </a:rPr>
              <a:t> </a:t>
            </a:r>
          </a:p>
          <a:p>
            <a:pPr lvl="1"/>
            <a:r>
              <a:rPr lang="en-US" sz="2400" dirty="0" smtClean="0">
                <a:solidFill>
                  <a:schemeClr val="tx1"/>
                </a:solidFill>
              </a:rPr>
              <a:t>Opportunities for training, access to technology, etc.</a:t>
            </a:r>
          </a:p>
          <a:p>
            <a:r>
              <a:rPr lang="en-US" sz="2400" b="1" dirty="0" smtClean="0">
                <a:solidFill>
                  <a:schemeClr val="tx1"/>
                </a:solidFill>
              </a:rPr>
              <a:t>Quality of Leadership</a:t>
            </a:r>
          </a:p>
          <a:p>
            <a:pPr lvl="1"/>
            <a:r>
              <a:rPr lang="en-US" sz="2400" dirty="0" smtClean="0">
                <a:solidFill>
                  <a:schemeClr val="tx1"/>
                </a:solidFill>
              </a:rPr>
              <a:t>The skills and knowledge of leaders, knowledge sharing, feedback.</a:t>
            </a:r>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13</a:t>
            </a:fld>
            <a:endParaRPr lang="en-US" dirty="0"/>
          </a:p>
        </p:txBody>
      </p:sp>
      <p:sp>
        <p:nvSpPr>
          <p:cNvPr id="6" name="Rectangle 5"/>
          <p:cNvSpPr/>
          <p:nvPr/>
        </p:nvSpPr>
        <p:spPr>
          <a:xfrm>
            <a:off x="1600200" y="58674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Non-compensation Elements of Total Rewards</a:t>
            </a:r>
            <a:endParaRPr lang="en-US" dirty="0"/>
          </a:p>
        </p:txBody>
      </p:sp>
      <p:sp>
        <p:nvSpPr>
          <p:cNvPr id="3" name="Content Placeholder 2"/>
          <p:cNvSpPr>
            <a:spLocks noGrp="1"/>
          </p:cNvSpPr>
          <p:nvPr>
            <p:ph idx="1"/>
          </p:nvPr>
        </p:nvSpPr>
        <p:spPr/>
        <p:txBody>
          <a:bodyPr/>
          <a:lstStyle/>
          <a:p>
            <a:r>
              <a:rPr lang="en-US" sz="2400" b="1" dirty="0" smtClean="0">
                <a:solidFill>
                  <a:schemeClr val="tx1"/>
                </a:solidFill>
              </a:rPr>
              <a:t>Work Environment (Safety and Comfort)</a:t>
            </a:r>
          </a:p>
          <a:p>
            <a:r>
              <a:rPr lang="en-US" sz="2400" b="1" dirty="0" smtClean="0">
                <a:solidFill>
                  <a:schemeClr val="tx1"/>
                </a:solidFill>
              </a:rPr>
              <a:t>Recognition and Awards</a:t>
            </a:r>
          </a:p>
          <a:p>
            <a:r>
              <a:rPr lang="en-US" sz="2400" b="1" dirty="0" smtClean="0">
                <a:solidFill>
                  <a:schemeClr val="tx1"/>
                </a:solidFill>
              </a:rPr>
              <a:t>Other</a:t>
            </a:r>
            <a:endParaRPr lang="en-US" sz="2400" b="1"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14</a:t>
            </a:fld>
            <a:endParaRPr lang="en-US" dirty="0"/>
          </a:p>
        </p:txBody>
      </p:sp>
      <p:sp>
        <p:nvSpPr>
          <p:cNvPr id="6" name="Rectangle 5"/>
          <p:cNvSpPr/>
          <p:nvPr/>
        </p:nvSpPr>
        <p:spPr>
          <a:xfrm>
            <a:off x="1600200" y="59436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and Realizing Value in Rewards</a:t>
            </a:r>
            <a:endParaRPr lang="en-US" dirty="0"/>
          </a:p>
        </p:txBody>
      </p:sp>
      <p:sp>
        <p:nvSpPr>
          <p:cNvPr id="3" name="Content Placeholder 2"/>
          <p:cNvSpPr>
            <a:spLocks noGrp="1"/>
          </p:cNvSpPr>
          <p:nvPr>
            <p:ph idx="1"/>
          </p:nvPr>
        </p:nvSpPr>
        <p:spPr/>
        <p:txBody>
          <a:bodyPr/>
          <a:lstStyle/>
          <a:p>
            <a:r>
              <a:rPr lang="en-US" sz="2400" dirty="0" smtClean="0"/>
              <a:t>Depends on individual differences.</a:t>
            </a:r>
          </a:p>
          <a:p>
            <a:r>
              <a:rPr lang="en-US" sz="2400" dirty="0" smtClean="0"/>
              <a:t>Goal is to influence human behavior; attraction to the organization, retention and performance.</a:t>
            </a:r>
          </a:p>
          <a:p>
            <a:r>
              <a:rPr lang="en-US" sz="2400" dirty="0" smtClean="0"/>
              <a:t>How do we know what people value? Ask them!</a:t>
            </a:r>
          </a:p>
          <a:p>
            <a:r>
              <a:rPr lang="en-US" sz="2400" dirty="0" smtClean="0"/>
              <a:t>How will employees and prospective employees know what elements of total rewards the organization offers? Tell them!</a:t>
            </a:r>
            <a:endParaRPr lang="en-US" sz="2400"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15</a:t>
            </a:fld>
            <a:endParaRPr lang="en-US" dirty="0"/>
          </a:p>
        </p:txBody>
      </p:sp>
      <p:sp>
        <p:nvSpPr>
          <p:cNvPr id="6" name="Rectangle 5"/>
          <p:cNvSpPr/>
          <p:nvPr/>
        </p:nvSpPr>
        <p:spPr>
          <a:xfrm>
            <a:off x="1600200" y="59436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of Rewards Systems</a:t>
            </a:r>
            <a:endParaRPr lang="en-US" dirty="0"/>
          </a:p>
        </p:txBody>
      </p:sp>
      <p:sp>
        <p:nvSpPr>
          <p:cNvPr id="3" name="Content Placeholder 2"/>
          <p:cNvSpPr>
            <a:spLocks noGrp="1"/>
          </p:cNvSpPr>
          <p:nvPr>
            <p:ph idx="1"/>
          </p:nvPr>
        </p:nvSpPr>
        <p:spPr>
          <a:xfrm>
            <a:off x="1752600" y="1295400"/>
            <a:ext cx="6934200" cy="4953000"/>
          </a:xfrm>
        </p:spPr>
        <p:txBody>
          <a:bodyPr/>
          <a:lstStyle/>
          <a:p>
            <a:pPr>
              <a:buNone/>
            </a:pPr>
            <a:r>
              <a:rPr lang="en-US" sz="2400" dirty="0" smtClean="0"/>
              <a:t>	</a:t>
            </a:r>
            <a:r>
              <a:rPr lang="en-US" sz="2400" b="1" dirty="0" smtClean="0"/>
              <a:t>Communicating to Prospective Vs. Existing Employees</a:t>
            </a:r>
          </a:p>
          <a:p>
            <a:r>
              <a:rPr lang="en-US" sz="2400" dirty="0" smtClean="0"/>
              <a:t>Methods:</a:t>
            </a:r>
          </a:p>
          <a:p>
            <a:pPr lvl="1"/>
            <a:r>
              <a:rPr lang="en-US" sz="2400" dirty="0" smtClean="0"/>
              <a:t>Print materials.</a:t>
            </a:r>
          </a:p>
          <a:p>
            <a:pPr lvl="1"/>
            <a:r>
              <a:rPr lang="en-US" sz="2400" dirty="0" smtClean="0"/>
              <a:t>Electronic communications (e-mails, employee communications on electronic company message boards such as an intranet site, library of rewards system, information on an HR page of the intranet, employee self-service options, company web site, etc.).</a:t>
            </a:r>
          </a:p>
          <a:p>
            <a:pPr lvl="1">
              <a:buNone/>
            </a:pPr>
            <a:endParaRPr lang="en-US" sz="1800" dirty="0" smtClean="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of Rewards Systems</a:t>
            </a:r>
            <a:endParaRPr lang="en-US" dirty="0"/>
          </a:p>
        </p:txBody>
      </p:sp>
      <p:sp>
        <p:nvSpPr>
          <p:cNvPr id="3" name="Content Placeholder 2"/>
          <p:cNvSpPr>
            <a:spLocks noGrp="1"/>
          </p:cNvSpPr>
          <p:nvPr>
            <p:ph idx="1"/>
          </p:nvPr>
        </p:nvSpPr>
        <p:spPr/>
        <p:txBody>
          <a:bodyPr/>
          <a:lstStyle/>
          <a:p>
            <a:pPr>
              <a:buNone/>
            </a:pPr>
            <a:r>
              <a:rPr lang="en-US" sz="2400" b="1" dirty="0" smtClean="0"/>
              <a:t>Methods</a:t>
            </a:r>
          </a:p>
          <a:p>
            <a:pPr lvl="1"/>
            <a:r>
              <a:rPr lang="en-US" sz="2400" dirty="0" smtClean="0"/>
              <a:t>Poster board (possibly used at a job fair).</a:t>
            </a:r>
          </a:p>
          <a:p>
            <a:pPr lvl="1"/>
            <a:r>
              <a:rPr lang="en-US" sz="2400" dirty="0" smtClean="0"/>
              <a:t>Job advertisements (print, Internet, radio).</a:t>
            </a:r>
          </a:p>
          <a:p>
            <a:pPr lvl="1"/>
            <a:r>
              <a:rPr lang="en-US" sz="2400" dirty="0" smtClean="0"/>
              <a:t>Verbal communications (at job fairs, during interviews, new-hire orientation, staff meetings, one-on-one meetings between supervisor and direct report).</a:t>
            </a:r>
          </a:p>
          <a:p>
            <a:pPr lvl="1"/>
            <a:r>
              <a:rPr lang="en-US" sz="2400" dirty="0" smtClean="0"/>
              <a:t>Other Internet venues (YouTube, </a:t>
            </a:r>
            <a:r>
              <a:rPr lang="en-US" sz="2400" dirty="0" err="1" smtClean="0"/>
              <a:t>Facebook</a:t>
            </a:r>
            <a:r>
              <a:rPr lang="en-US" sz="2400" dirty="0" smtClean="0"/>
              <a:t>). </a:t>
            </a:r>
          </a:p>
          <a:p>
            <a:pPr lvl="1"/>
            <a:r>
              <a:rPr lang="en-US" sz="2400" dirty="0" smtClean="0"/>
              <a:t>Other?</a:t>
            </a:r>
          </a:p>
          <a:p>
            <a:endParaRPr lang="en-US" sz="2400" dirty="0" smtClean="0"/>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the Non-compensation Elements of Total Rewards</a:t>
            </a:r>
            <a:endParaRPr lang="en-US" dirty="0"/>
          </a:p>
        </p:txBody>
      </p:sp>
      <p:sp>
        <p:nvSpPr>
          <p:cNvPr id="3" name="Content Placeholder 2"/>
          <p:cNvSpPr>
            <a:spLocks noGrp="1"/>
          </p:cNvSpPr>
          <p:nvPr>
            <p:ph idx="1"/>
          </p:nvPr>
        </p:nvSpPr>
        <p:spPr/>
        <p:txBody>
          <a:bodyPr/>
          <a:lstStyle/>
          <a:p>
            <a:r>
              <a:rPr lang="en-US" sz="2000" dirty="0" smtClean="0"/>
              <a:t>Non-compensation elements may be difficult to quantify.</a:t>
            </a:r>
          </a:p>
          <a:p>
            <a:r>
              <a:rPr lang="en-US" sz="2000" dirty="0" smtClean="0"/>
              <a:t>Report employee satisfaction survey results (e.g., 75% of employees are satisfied or very satisfied with their job; employees are most satisfied with quality of leadership and the opportunities to build relationships with other people).</a:t>
            </a:r>
          </a:p>
          <a:p>
            <a:r>
              <a:rPr lang="en-US" sz="2000" dirty="0" smtClean="0"/>
              <a:t>Report numbers of employees who earn promotions during the year (e.g., 20% of the employee population received a promotion in 2009).</a:t>
            </a:r>
          </a:p>
          <a:p>
            <a:r>
              <a:rPr lang="en-US" sz="2000" dirty="0" smtClean="0"/>
              <a:t>Report dollars spent on investment in new technology during a recent year (e.g., $1.5 million spent on new laptops for employees).</a:t>
            </a:r>
          </a:p>
          <a:p>
            <a:r>
              <a:rPr lang="en-US" sz="2000" dirty="0" smtClean="0"/>
              <a:t>Other ways to report non-compensation elements?</a:t>
            </a:r>
          </a:p>
          <a:p>
            <a:endParaRPr lang="en-US" sz="2000"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graphicFrame>
        <p:nvGraphicFramePr>
          <p:cNvPr id="9" name="Content Placeholder 8"/>
          <p:cNvGraphicFramePr>
            <a:graphicFrameLocks noGrp="1"/>
          </p:cNvGraphicFramePr>
          <p:nvPr>
            <p:ph idx="1"/>
          </p:nvPr>
        </p:nvGraphicFramePr>
        <p:xfrm>
          <a:off x="1828800" y="1295400"/>
          <a:ext cx="6858000" cy="3754120"/>
        </p:xfrm>
        <a:graphic>
          <a:graphicData uri="http://schemas.openxmlformats.org/drawingml/2006/table">
            <a:tbl>
              <a:tblPr firstRow="1" bandRow="1">
                <a:tableStyleId>{5C22544A-7EE6-4342-B048-85BDC9FD1C3A}</a:tableStyleId>
              </a:tblPr>
              <a:tblGrid>
                <a:gridCol w="2286000"/>
                <a:gridCol w="2286000"/>
                <a:gridCol w="2286000"/>
              </a:tblGrid>
              <a:tr h="370840">
                <a:tc>
                  <a:txBody>
                    <a:bodyPr/>
                    <a:lstStyle/>
                    <a:p>
                      <a:r>
                        <a:rPr lang="en-US" dirty="0" smtClean="0">
                          <a:solidFill>
                            <a:schemeClr val="accent2"/>
                          </a:solidFill>
                        </a:rPr>
                        <a:t>Human Resources</a:t>
                      </a:r>
                      <a:endParaRPr lang="en-US" dirty="0">
                        <a:solidFill>
                          <a:schemeClr val="accent2"/>
                        </a:solidFill>
                      </a:endParaRPr>
                    </a:p>
                  </a:txBody>
                  <a:tcPr/>
                </a:tc>
                <a:tc>
                  <a:txBody>
                    <a:bodyPr/>
                    <a:lstStyle/>
                    <a:p>
                      <a:r>
                        <a:rPr lang="en-US" dirty="0" smtClean="0">
                          <a:solidFill>
                            <a:schemeClr val="accent2"/>
                          </a:solidFill>
                        </a:rPr>
                        <a:t>Management</a:t>
                      </a:r>
                      <a:endParaRPr lang="en-US" dirty="0">
                        <a:solidFill>
                          <a:schemeClr val="accent2"/>
                        </a:solidFill>
                      </a:endParaRPr>
                    </a:p>
                  </a:txBody>
                  <a:tcPr/>
                </a:tc>
                <a:tc>
                  <a:txBody>
                    <a:bodyPr/>
                    <a:lstStyle/>
                    <a:p>
                      <a:r>
                        <a:rPr lang="en-US" dirty="0" smtClean="0">
                          <a:solidFill>
                            <a:schemeClr val="accent2"/>
                          </a:solidFill>
                        </a:rPr>
                        <a:t>Top Management</a:t>
                      </a:r>
                      <a:endParaRPr lang="en-US" dirty="0">
                        <a:solidFill>
                          <a:schemeClr val="accent2"/>
                        </a:solidFill>
                      </a:endParaRPr>
                    </a:p>
                  </a:txBody>
                  <a:tcPr/>
                </a:tc>
              </a:tr>
              <a:tr h="370840">
                <a:tc>
                  <a:txBody>
                    <a:bodyPr/>
                    <a:lstStyle/>
                    <a:p>
                      <a:r>
                        <a:rPr lang="en-US" dirty="0" smtClean="0"/>
                        <a:t>Design*</a:t>
                      </a:r>
                      <a:endParaRPr lang="en-US" dirty="0"/>
                    </a:p>
                  </a:txBody>
                  <a:tcPr/>
                </a:tc>
                <a:tc>
                  <a:txBody>
                    <a:bodyPr/>
                    <a:lstStyle/>
                    <a:p>
                      <a:r>
                        <a:rPr lang="en-US" dirty="0" smtClean="0"/>
                        <a:t>Recommend</a:t>
                      </a:r>
                      <a:r>
                        <a:rPr lang="en-US" baseline="0" dirty="0" smtClean="0"/>
                        <a:t> pay adjustment amount**</a:t>
                      </a:r>
                      <a:endParaRPr lang="en-US" dirty="0"/>
                    </a:p>
                  </a:txBody>
                  <a:tcPr/>
                </a:tc>
                <a:tc>
                  <a:txBody>
                    <a:bodyPr/>
                    <a:lstStyle/>
                    <a:p>
                      <a:r>
                        <a:rPr lang="en-US" dirty="0" smtClean="0"/>
                        <a:t>Compensation philosophy</a:t>
                      </a:r>
                      <a:endParaRPr lang="en-US" dirty="0"/>
                    </a:p>
                  </a:txBody>
                  <a:tcPr/>
                </a:tc>
              </a:tr>
              <a:tr h="370840">
                <a:tc>
                  <a:txBody>
                    <a:bodyPr/>
                    <a:lstStyle/>
                    <a:p>
                      <a:r>
                        <a:rPr lang="en-US" dirty="0" smtClean="0"/>
                        <a:t>Administration</a:t>
                      </a:r>
                      <a:endParaRPr lang="en-US" dirty="0"/>
                    </a:p>
                  </a:txBody>
                  <a:tcPr/>
                </a:tc>
                <a:tc>
                  <a:txBody>
                    <a:bodyPr/>
                    <a:lstStyle/>
                    <a:p>
                      <a:r>
                        <a:rPr lang="en-US" dirty="0" smtClean="0"/>
                        <a:t>Setting compensation**</a:t>
                      </a:r>
                      <a:endParaRPr lang="en-US" dirty="0"/>
                    </a:p>
                  </a:txBody>
                  <a:tcPr/>
                </a:tc>
                <a:tc>
                  <a:txBody>
                    <a:bodyPr/>
                    <a:lstStyle/>
                    <a:p>
                      <a:r>
                        <a:rPr lang="en-US" dirty="0" smtClean="0"/>
                        <a:t>Lead, lag or match the market</a:t>
                      </a:r>
                      <a:endParaRPr lang="en-US" dirty="0"/>
                    </a:p>
                  </a:txBody>
                  <a:tcPr/>
                </a:tc>
              </a:tr>
              <a:tr h="370840">
                <a:tc>
                  <a:txBody>
                    <a:bodyPr/>
                    <a:lstStyle/>
                    <a:p>
                      <a:r>
                        <a:rPr lang="en-US" dirty="0" smtClean="0"/>
                        <a:t>Fairness</a:t>
                      </a:r>
                      <a:endParaRPr lang="en-US" dirty="0"/>
                    </a:p>
                  </a:txBody>
                  <a:tcPr/>
                </a:tc>
                <a:tc>
                  <a:txBody>
                    <a:bodyPr/>
                    <a:lstStyle/>
                    <a:p>
                      <a:r>
                        <a:rPr lang="en-US" dirty="0" smtClean="0"/>
                        <a:t>Evaluating performance for compensation</a:t>
                      </a:r>
                      <a:r>
                        <a:rPr lang="en-US" baseline="0" dirty="0" smtClean="0"/>
                        <a:t> purposes</a:t>
                      </a:r>
                      <a:endParaRPr lang="en-US" dirty="0"/>
                    </a:p>
                  </a:txBody>
                  <a:tcPr/>
                </a:tc>
                <a:tc>
                  <a:txBody>
                    <a:bodyPr/>
                    <a:lstStyle/>
                    <a:p>
                      <a:r>
                        <a:rPr lang="en-US" dirty="0" smtClean="0"/>
                        <a:t>Distribution of total compensation**</a:t>
                      </a:r>
                      <a:endParaRPr lang="en-US" dirty="0"/>
                    </a:p>
                  </a:txBody>
                  <a:tcPr/>
                </a:tc>
              </a:tr>
              <a:tr h="370840">
                <a:tc>
                  <a:txBody>
                    <a:bodyPr/>
                    <a:lstStyle/>
                    <a:p>
                      <a:endParaRPr lang="en-US" dirty="0"/>
                    </a:p>
                  </a:txBody>
                  <a:tcPr/>
                </a:tc>
                <a:tc>
                  <a:txBody>
                    <a:bodyPr/>
                    <a:lstStyle/>
                    <a:p>
                      <a:endParaRPr lang="en-US"/>
                    </a:p>
                  </a:txBody>
                  <a:tcPr/>
                </a:tc>
                <a:tc>
                  <a:txBody>
                    <a:bodyPr/>
                    <a:lstStyle/>
                    <a:p>
                      <a:r>
                        <a:rPr lang="en-US" dirty="0" smtClean="0"/>
                        <a:t>Budgeted salary and benefits dollars</a:t>
                      </a:r>
                      <a:endParaRPr lang="en-US" dirty="0"/>
                    </a:p>
                  </a:txBody>
                  <a:tcPr/>
                </a:tc>
              </a:tr>
            </a:tbl>
          </a:graphicData>
        </a:graphic>
      </p:graphicFrame>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19</a:t>
            </a:fld>
            <a:endParaRPr lang="en-US" dirty="0"/>
          </a:p>
        </p:txBody>
      </p:sp>
      <p:sp>
        <p:nvSpPr>
          <p:cNvPr id="10" name="Rectangle 9"/>
          <p:cNvSpPr/>
          <p:nvPr/>
        </p:nvSpPr>
        <p:spPr>
          <a:xfrm>
            <a:off x="1447800" y="6096000"/>
            <a:ext cx="3886200" cy="276999"/>
          </a:xfrm>
          <a:prstGeom prst="rect">
            <a:avLst/>
          </a:prstGeom>
        </p:spPr>
        <p:txBody>
          <a:bodyPr wrap="square">
            <a:spAutoFit/>
          </a:bodyPr>
          <a:lstStyle/>
          <a:p>
            <a:pPr algn="ctr"/>
            <a:r>
              <a:rPr lang="en-US" sz="1200" dirty="0" smtClean="0"/>
              <a:t>(</a:t>
            </a:r>
            <a:r>
              <a:rPr lang="en-US" sz="1200" dirty="0" err="1" smtClean="0"/>
              <a:t>Byars</a:t>
            </a:r>
            <a:r>
              <a:rPr lang="en-US" sz="1200" dirty="0" smtClean="0"/>
              <a:t> &amp; Rue, 2004; Mathis &amp; Jackson, 2006)</a:t>
            </a:r>
            <a:endParaRPr lang="en-US" sz="1200" dirty="0"/>
          </a:p>
        </p:txBody>
      </p:sp>
      <p:sp>
        <p:nvSpPr>
          <p:cNvPr id="11" name="TextBox 10"/>
          <p:cNvSpPr txBox="1"/>
          <p:nvPr/>
        </p:nvSpPr>
        <p:spPr>
          <a:xfrm>
            <a:off x="1828800" y="5181600"/>
            <a:ext cx="6858000" cy="646331"/>
          </a:xfrm>
          <a:prstGeom prst="rect">
            <a:avLst/>
          </a:prstGeom>
          <a:noFill/>
        </p:spPr>
        <p:txBody>
          <a:bodyPr wrap="square" rtlCol="0">
            <a:spAutoFit/>
          </a:bodyPr>
          <a:lstStyle/>
          <a:p>
            <a:r>
              <a:rPr lang="en-US" dirty="0" smtClean="0"/>
              <a:t>*With guidance from top management</a:t>
            </a:r>
          </a:p>
          <a:p>
            <a:r>
              <a:rPr lang="en-US" dirty="0" smtClean="0"/>
              <a:t>** With guidance from HR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1752600" y="1295400"/>
            <a:ext cx="6934200" cy="5029200"/>
          </a:xfrm>
        </p:spPr>
        <p:txBody>
          <a:bodyPr/>
          <a:lstStyle/>
          <a:p>
            <a:pPr>
              <a:buNone/>
            </a:pPr>
            <a:r>
              <a:rPr lang="en-US" dirty="0" smtClean="0"/>
              <a:t>By the end of this learning module, students will be able to:</a:t>
            </a:r>
          </a:p>
          <a:p>
            <a:pPr lvl="0"/>
            <a:r>
              <a:rPr lang="en-US" dirty="0" smtClean="0"/>
              <a:t>Distinguish between total rewards and total compensation, and identify compensation and non-compensation elements of total rewards.</a:t>
            </a:r>
          </a:p>
          <a:p>
            <a:r>
              <a:rPr lang="en-US" dirty="0" smtClean="0"/>
              <a:t>Effectively communicate a total rewards system to current and prospective employees.</a:t>
            </a:r>
          </a:p>
          <a:p>
            <a:pPr lvl="0"/>
            <a:r>
              <a:rPr lang="en-US" dirty="0" smtClean="0"/>
              <a:t>Identify the implications of using salary surveys to ensure externally equitable and fiscally responsible compensation systems.</a:t>
            </a:r>
          </a:p>
          <a:p>
            <a:pPr lvl="0"/>
            <a:r>
              <a:rPr lang="en-US" dirty="0" smtClean="0"/>
              <a:t>Define job evaluation and its use to develop internally equitable compensation systems.</a:t>
            </a:r>
          </a:p>
          <a:p>
            <a:pPr lvl="0"/>
            <a:r>
              <a:rPr lang="en-US" dirty="0" smtClean="0"/>
              <a:t>Recognize U.S. laws that relate to compensation and benefits systems.</a:t>
            </a:r>
          </a:p>
          <a:p>
            <a:pPr>
              <a:buNone/>
            </a:pPr>
            <a:endParaRPr lang="en-US" dirty="0" smtClean="0"/>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Organizations Determine What to Pay Employees?</a:t>
            </a:r>
            <a:endParaRPr lang="en-US" dirty="0"/>
          </a:p>
        </p:txBody>
      </p:sp>
      <p:sp>
        <p:nvSpPr>
          <p:cNvPr id="3" name="Content Placeholder 2"/>
          <p:cNvSpPr>
            <a:spLocks noGrp="1"/>
          </p:cNvSpPr>
          <p:nvPr>
            <p:ph idx="1"/>
          </p:nvPr>
        </p:nvSpPr>
        <p:spPr/>
        <p:txBody>
          <a:bodyPr/>
          <a:lstStyle/>
          <a:p>
            <a:r>
              <a:rPr lang="en-US" sz="2400" dirty="0" smtClean="0"/>
              <a:t>Internal compensation philosophy.</a:t>
            </a:r>
          </a:p>
          <a:p>
            <a:r>
              <a:rPr lang="en-US" sz="2400" dirty="0" smtClean="0"/>
              <a:t>Internal job worth.</a:t>
            </a:r>
          </a:p>
          <a:p>
            <a:r>
              <a:rPr lang="en-US" sz="2400" dirty="0" smtClean="0"/>
              <a:t>Market competitiveness.</a:t>
            </a:r>
          </a:p>
          <a:p>
            <a:r>
              <a:rPr lang="en-US" sz="2400" dirty="0" smtClean="0"/>
              <a:t>Market conditions.</a:t>
            </a:r>
          </a:p>
          <a:p>
            <a:r>
              <a:rPr lang="en-US" sz="2400" dirty="0" smtClean="0"/>
              <a:t>Internal budget.</a:t>
            </a:r>
          </a:p>
          <a:p>
            <a:pPr>
              <a:buNone/>
            </a:pPr>
            <a:endParaRPr lang="en-US" dirty="0" smtClean="0"/>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20</a:t>
            </a:fld>
            <a:endParaRPr lang="en-US" dirty="0"/>
          </a:p>
        </p:txBody>
      </p:sp>
      <p:sp>
        <p:nvSpPr>
          <p:cNvPr id="6" name="Rectangle 5"/>
          <p:cNvSpPr/>
          <p:nvPr/>
        </p:nvSpPr>
        <p:spPr>
          <a:xfrm>
            <a:off x="1676400" y="56388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and Salary Surveys (Market Research)</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rPr>
              <a:t>	</a:t>
            </a:r>
            <a:r>
              <a:rPr lang="en-US" sz="2400" dirty="0" smtClean="0">
                <a:solidFill>
                  <a:schemeClr val="tx1"/>
                </a:solidFill>
              </a:rPr>
              <a:t>Wage and salary surveys are surveys of pay practices of selected organizations, possibly within a geographic area and/or a specific industry.</a:t>
            </a:r>
          </a:p>
          <a:p>
            <a:pPr>
              <a:buNone/>
            </a:pPr>
            <a:endParaRPr lang="en-US" dirty="0" smtClean="0">
              <a:solidFill>
                <a:schemeClr val="tx1"/>
              </a:solidFill>
            </a:endParaRPr>
          </a:p>
          <a:p>
            <a:pPr lvl="1"/>
            <a:r>
              <a:rPr lang="en-US" sz="2400" dirty="0" smtClean="0">
                <a:solidFill>
                  <a:schemeClr val="tx1"/>
                </a:solidFill>
              </a:rPr>
              <a:t>Concerned with external equity.</a:t>
            </a:r>
          </a:p>
          <a:p>
            <a:pPr lvl="1"/>
            <a:r>
              <a:rPr lang="en-US" sz="2400" dirty="0" smtClean="0">
                <a:solidFill>
                  <a:schemeClr val="tx1"/>
                </a:solidFill>
              </a:rPr>
              <a:t>Can conduct your own survey or purchase survey data.</a:t>
            </a: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21</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6858000" cy="457200"/>
          </a:xfrm>
        </p:spPr>
        <p:txBody>
          <a:bodyPr/>
          <a:lstStyle/>
          <a:p>
            <a:pPr lvl="1"/>
            <a:r>
              <a:rPr lang="en-US" dirty="0" smtClean="0">
                <a:latin typeface="+mj-lt"/>
              </a:rPr>
              <a:t>A Word of Caution About Salary Surveys</a:t>
            </a:r>
            <a:br>
              <a:rPr lang="en-US" dirty="0" smtClean="0">
                <a:latin typeface="+mj-lt"/>
              </a:rPr>
            </a:br>
            <a:endParaRPr lang="en-US" dirty="0">
              <a:latin typeface="+mj-lt"/>
            </a:endParaRPr>
          </a:p>
        </p:txBody>
      </p:sp>
      <p:sp>
        <p:nvSpPr>
          <p:cNvPr id="3" name="Content Placeholder 2"/>
          <p:cNvSpPr>
            <a:spLocks noGrp="1"/>
          </p:cNvSpPr>
          <p:nvPr>
            <p:ph idx="1"/>
          </p:nvPr>
        </p:nvSpPr>
        <p:spPr/>
        <p:txBody>
          <a:bodyPr/>
          <a:lstStyle/>
          <a:p>
            <a:pPr>
              <a:lnSpc>
                <a:spcPct val="90000"/>
              </a:lnSpc>
            </a:pPr>
            <a:r>
              <a:rPr lang="en-US" sz="2400" dirty="0" smtClean="0"/>
              <a:t>Job matching.</a:t>
            </a:r>
          </a:p>
          <a:p>
            <a:pPr>
              <a:lnSpc>
                <a:spcPct val="90000"/>
              </a:lnSpc>
            </a:pPr>
            <a:r>
              <a:rPr lang="en-US" sz="2400" dirty="0" smtClean="0"/>
              <a:t>Misunderstandings and limited information.</a:t>
            </a:r>
          </a:p>
          <a:p>
            <a:pPr>
              <a:lnSpc>
                <a:spcPct val="90000"/>
              </a:lnSpc>
            </a:pPr>
            <a:r>
              <a:rPr lang="en-US" sz="2400" dirty="0" smtClean="0"/>
              <a:t>Relevant data.</a:t>
            </a:r>
          </a:p>
          <a:p>
            <a:pPr>
              <a:lnSpc>
                <a:spcPct val="90000"/>
              </a:lnSpc>
            </a:pPr>
            <a:r>
              <a:rPr lang="en-US" sz="2400" dirty="0" smtClean="0"/>
              <a:t>Integrating market data with job evaluation.</a:t>
            </a:r>
          </a:p>
          <a:p>
            <a:pPr>
              <a:lnSpc>
                <a:spcPct val="90000"/>
              </a:lnSpc>
            </a:pPr>
            <a:r>
              <a:rPr lang="en-US" sz="2400" dirty="0" smtClean="0"/>
              <a:t>Hidden agendas.</a:t>
            </a:r>
          </a:p>
          <a:p>
            <a:pPr>
              <a:lnSpc>
                <a:spcPct val="90000"/>
              </a:lnSpc>
            </a:pPr>
            <a:r>
              <a:rPr lang="en-US" sz="2400" dirty="0" smtClean="0"/>
              <a:t>Don’t typically encompass total rewards.</a:t>
            </a:r>
          </a:p>
          <a:p>
            <a:pPr>
              <a:lnSpc>
                <a:spcPct val="90000"/>
              </a:lnSpc>
            </a:pPr>
            <a:r>
              <a:rPr lang="en-US" sz="2400" dirty="0" smtClean="0"/>
              <a:t>Costly.</a:t>
            </a:r>
          </a:p>
          <a:p>
            <a:pPr>
              <a:lnSpc>
                <a:spcPct val="90000"/>
              </a:lnSpc>
            </a:pPr>
            <a:endParaRPr lang="en-US" sz="2600" dirty="0" smtClean="0"/>
          </a:p>
          <a:p>
            <a:pPr>
              <a:lnSpc>
                <a:spcPct val="90000"/>
              </a:lnSpc>
              <a:buNone/>
            </a:pPr>
            <a:endParaRPr lang="en-US" sz="2600" dirty="0" smtClean="0"/>
          </a:p>
          <a:p>
            <a:pPr>
              <a:lnSpc>
                <a:spcPct val="90000"/>
              </a:lnSpc>
              <a:buNone/>
            </a:pPr>
            <a:endParaRPr lang="en-US" sz="2600" dirty="0" smtClean="0"/>
          </a:p>
          <a:p>
            <a:pPr>
              <a:lnSpc>
                <a:spcPct val="90000"/>
              </a:lnSpc>
              <a:buNone/>
            </a:pPr>
            <a:r>
              <a:rPr lang="en-US" sz="1200" dirty="0" smtClean="0"/>
              <a:t>(Henderson, 2006)</a:t>
            </a:r>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Evaluation</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A process to determine the value of a job in relation to other jobs within an organization.</a:t>
            </a:r>
          </a:p>
          <a:p>
            <a:r>
              <a:rPr lang="en-US" sz="2400" dirty="0" smtClean="0">
                <a:solidFill>
                  <a:schemeClr val="tx1"/>
                </a:solidFill>
              </a:rPr>
              <a:t>Concerned with internal equity.</a:t>
            </a:r>
          </a:p>
          <a:p>
            <a:r>
              <a:rPr lang="en-US" sz="2400" dirty="0" smtClean="0">
                <a:solidFill>
                  <a:schemeClr val="tx1"/>
                </a:solidFill>
              </a:rPr>
              <a:t>Used to develop pay grades and ranges.</a:t>
            </a:r>
          </a:p>
          <a:p>
            <a:r>
              <a:rPr lang="en-US" sz="2400" dirty="0" smtClean="0">
                <a:solidFill>
                  <a:schemeClr val="tx1"/>
                </a:solidFill>
              </a:rPr>
              <a:t>Involves the identification and use of compensable factors (factors that are important to the organization and used to differentiate the value of each job to the organization).</a:t>
            </a:r>
          </a:p>
          <a:p>
            <a:pPr lvl="1"/>
            <a:r>
              <a:rPr lang="en-US" dirty="0" smtClean="0">
                <a:solidFill>
                  <a:schemeClr val="tx1"/>
                </a:solidFill>
              </a:rPr>
              <a:t>Examples of compensable factors include skill, responsibility, effort, managerial responsibility and working conditions.</a:t>
            </a:r>
          </a:p>
          <a:p>
            <a:endParaRPr lang="en-US" sz="2000"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23</a:t>
            </a:fld>
            <a:endParaRPr lang="en-US" dirty="0"/>
          </a:p>
        </p:txBody>
      </p:sp>
      <p:sp>
        <p:nvSpPr>
          <p:cNvPr id="6" name="Rectangle 5"/>
          <p:cNvSpPr/>
          <p:nvPr/>
        </p:nvSpPr>
        <p:spPr>
          <a:xfrm>
            <a:off x="1752600" y="59436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graphicFrame>
        <p:nvGraphicFramePr>
          <p:cNvPr id="6" name="Content Placeholder 5"/>
          <p:cNvGraphicFramePr>
            <a:graphicFrameLocks noGrp="1"/>
          </p:cNvGraphicFramePr>
          <p:nvPr>
            <p:ph idx="1"/>
          </p:nvPr>
        </p:nvGraphicFramePr>
        <p:xfrm>
          <a:off x="1828800" y="1295400"/>
          <a:ext cx="6858000" cy="4668520"/>
        </p:xfrm>
        <a:graphic>
          <a:graphicData uri="http://schemas.openxmlformats.org/drawingml/2006/table">
            <a:tbl>
              <a:tblPr firstRow="1" bandRow="1">
                <a:tableStyleId>{5C22544A-7EE6-4342-B048-85BDC9FD1C3A}</a:tableStyleId>
              </a:tblPr>
              <a:tblGrid>
                <a:gridCol w="1981200"/>
                <a:gridCol w="4876800"/>
              </a:tblGrid>
              <a:tr h="370840">
                <a:tc>
                  <a:txBody>
                    <a:bodyPr/>
                    <a:lstStyle/>
                    <a:p>
                      <a:r>
                        <a:rPr lang="en-US" dirty="0" smtClean="0">
                          <a:solidFill>
                            <a:schemeClr val="accent2"/>
                          </a:solidFill>
                        </a:rPr>
                        <a:t>Term</a:t>
                      </a:r>
                      <a:endParaRPr lang="en-US" dirty="0">
                        <a:solidFill>
                          <a:schemeClr val="accent2"/>
                        </a:solidFill>
                      </a:endParaRPr>
                    </a:p>
                  </a:txBody>
                  <a:tcPr/>
                </a:tc>
                <a:tc>
                  <a:txBody>
                    <a:bodyPr/>
                    <a:lstStyle/>
                    <a:p>
                      <a:r>
                        <a:rPr lang="en-US" dirty="0" smtClean="0">
                          <a:solidFill>
                            <a:schemeClr val="accent2"/>
                          </a:solidFill>
                        </a:rPr>
                        <a:t>Definition</a:t>
                      </a:r>
                      <a:endParaRPr lang="en-US" dirty="0">
                        <a:solidFill>
                          <a:schemeClr val="accent2"/>
                        </a:solidFill>
                      </a:endParaRPr>
                    </a:p>
                  </a:txBody>
                  <a:tcPr/>
                </a:tc>
              </a:tr>
              <a:tr h="370840">
                <a:tc>
                  <a:txBody>
                    <a:bodyPr/>
                    <a:lstStyle/>
                    <a:p>
                      <a:r>
                        <a:rPr lang="en-US" dirty="0" smtClean="0"/>
                        <a:t>Job</a:t>
                      </a:r>
                      <a:r>
                        <a:rPr lang="en-US" baseline="0" dirty="0" smtClean="0"/>
                        <a:t> evaluation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A process to determine the value of each job in relation to other jobs within an organization.</a:t>
                      </a:r>
                    </a:p>
                  </a:txBody>
                  <a:tcPr/>
                </a:tc>
              </a:tr>
              <a:tr h="370840">
                <a:tc>
                  <a:txBody>
                    <a:bodyPr/>
                    <a:lstStyle/>
                    <a:p>
                      <a:r>
                        <a:rPr lang="en-US" dirty="0" smtClean="0"/>
                        <a:t>Job analysis</a:t>
                      </a:r>
                      <a:endParaRPr lang="en-US" dirty="0"/>
                    </a:p>
                  </a:txBody>
                  <a:tcPr/>
                </a:tc>
                <a:tc>
                  <a:txBody>
                    <a:bodyPr/>
                    <a:lstStyle/>
                    <a:p>
                      <a:r>
                        <a:rPr lang="en-US" dirty="0" smtClean="0"/>
                        <a:t>A systemic way to gather</a:t>
                      </a:r>
                      <a:r>
                        <a:rPr lang="en-US" baseline="0" dirty="0" smtClean="0"/>
                        <a:t> information about what people do in their jobs and what is needed to be successful in the job.</a:t>
                      </a:r>
                      <a:endParaRPr lang="en-US" dirty="0"/>
                    </a:p>
                  </a:txBody>
                  <a:tcPr/>
                </a:tc>
              </a:tr>
              <a:tr h="370840">
                <a:tc>
                  <a:txBody>
                    <a:bodyPr/>
                    <a:lstStyle/>
                    <a:p>
                      <a:r>
                        <a:rPr lang="en-US" dirty="0" smtClean="0"/>
                        <a:t>Job description</a:t>
                      </a:r>
                      <a:endParaRPr lang="en-US" dirty="0"/>
                    </a:p>
                  </a:txBody>
                  <a:tcPr/>
                </a:tc>
                <a:tc>
                  <a:txBody>
                    <a:bodyPr/>
                    <a:lstStyle/>
                    <a:p>
                      <a:r>
                        <a:rPr lang="en-US" sz="1800" kern="1200" dirty="0" smtClean="0">
                          <a:solidFill>
                            <a:schemeClr val="dk1"/>
                          </a:solidFill>
                          <a:latin typeface="+mn-lt"/>
                          <a:ea typeface="+mn-ea"/>
                          <a:cs typeface="+mn-cs"/>
                        </a:rPr>
                        <a:t>A written report of </a:t>
                      </a:r>
                      <a:r>
                        <a:rPr lang="en-US" sz="1800" i="1" kern="1200" dirty="0" smtClean="0">
                          <a:solidFill>
                            <a:schemeClr val="dk1"/>
                          </a:solidFill>
                          <a:latin typeface="+mn-lt"/>
                          <a:ea typeface="+mn-ea"/>
                          <a:cs typeface="+mn-cs"/>
                        </a:rPr>
                        <a:t>what</a:t>
                      </a:r>
                      <a:r>
                        <a:rPr lang="en-US" sz="1800" kern="1200" dirty="0" smtClean="0">
                          <a:solidFill>
                            <a:schemeClr val="dk1"/>
                          </a:solidFill>
                          <a:latin typeface="+mn-lt"/>
                          <a:ea typeface="+mn-ea"/>
                          <a:cs typeface="+mn-cs"/>
                        </a:rPr>
                        <a:t> a worker actually does, </a:t>
                      </a:r>
                      <a:r>
                        <a:rPr lang="en-US" sz="1800" i="1" kern="1200" dirty="0" smtClean="0">
                          <a:solidFill>
                            <a:schemeClr val="dk1"/>
                          </a:solidFill>
                          <a:latin typeface="+mn-lt"/>
                          <a:ea typeface="+mn-ea"/>
                          <a:cs typeface="+mn-cs"/>
                        </a:rPr>
                        <a:t>how</a:t>
                      </a:r>
                      <a:r>
                        <a:rPr lang="en-US" sz="1800" kern="1200" dirty="0" smtClean="0">
                          <a:solidFill>
                            <a:schemeClr val="dk1"/>
                          </a:solidFill>
                          <a:latin typeface="+mn-lt"/>
                          <a:ea typeface="+mn-ea"/>
                          <a:cs typeface="+mn-cs"/>
                        </a:rPr>
                        <a:t> and </a:t>
                      </a:r>
                      <a:r>
                        <a:rPr lang="en-US" sz="1800" i="1" kern="1200" dirty="0" smtClean="0">
                          <a:solidFill>
                            <a:schemeClr val="dk1"/>
                          </a:solidFill>
                          <a:latin typeface="+mn-lt"/>
                          <a:ea typeface="+mn-ea"/>
                          <a:cs typeface="+mn-cs"/>
                        </a:rPr>
                        <a:t>where</a:t>
                      </a:r>
                      <a:r>
                        <a:rPr lang="en-US" sz="1800" kern="1200" dirty="0" smtClean="0">
                          <a:solidFill>
                            <a:schemeClr val="dk1"/>
                          </a:solidFill>
                          <a:latin typeface="+mn-lt"/>
                          <a:ea typeface="+mn-ea"/>
                          <a:cs typeface="+mn-cs"/>
                        </a:rPr>
                        <a:t> a</a:t>
                      </a:r>
                      <a:r>
                        <a:rPr lang="en-US" sz="1800" kern="1200" baseline="0" dirty="0" smtClean="0">
                          <a:solidFill>
                            <a:schemeClr val="dk1"/>
                          </a:solidFill>
                          <a:latin typeface="+mn-lt"/>
                          <a:ea typeface="+mn-ea"/>
                          <a:cs typeface="+mn-cs"/>
                        </a:rPr>
                        <a:t> worker</a:t>
                      </a:r>
                      <a:r>
                        <a:rPr lang="en-US" sz="1800" kern="1200" dirty="0" smtClean="0">
                          <a:solidFill>
                            <a:schemeClr val="dk1"/>
                          </a:solidFill>
                          <a:latin typeface="+mn-lt"/>
                          <a:ea typeface="+mn-ea"/>
                          <a:cs typeface="+mn-cs"/>
                        </a:rPr>
                        <a:t> does it, and </a:t>
                      </a:r>
                      <a:r>
                        <a:rPr lang="en-US" sz="1800" i="1" kern="1200" dirty="0" smtClean="0">
                          <a:solidFill>
                            <a:schemeClr val="dk1"/>
                          </a:solidFill>
                          <a:latin typeface="+mn-lt"/>
                          <a:ea typeface="+mn-ea"/>
                          <a:cs typeface="+mn-cs"/>
                        </a:rPr>
                        <a:t>why.</a:t>
                      </a:r>
                      <a:endParaRPr lang="en-US" dirty="0"/>
                    </a:p>
                  </a:txBody>
                  <a:tcPr/>
                </a:tc>
              </a:tr>
              <a:tr h="370840">
                <a:tc>
                  <a:txBody>
                    <a:bodyPr/>
                    <a:lstStyle/>
                    <a:p>
                      <a:r>
                        <a:rPr lang="en-US" dirty="0" smtClean="0"/>
                        <a:t>Job specification</a:t>
                      </a:r>
                      <a:endParaRPr lang="en-US" dirty="0"/>
                    </a:p>
                  </a:txBody>
                  <a:tcPr/>
                </a:tc>
                <a:tc>
                  <a:txBody>
                    <a:bodyPr/>
                    <a:lstStyle/>
                    <a:p>
                      <a:r>
                        <a:rPr lang="en-US" sz="1800" kern="1200" dirty="0" smtClean="0">
                          <a:solidFill>
                            <a:schemeClr val="dk1"/>
                          </a:solidFill>
                          <a:latin typeface="+mn-lt"/>
                          <a:ea typeface="+mn-ea"/>
                          <a:cs typeface="+mn-cs"/>
                        </a:rPr>
                        <a:t>A written report of the knowledge, skills, abilities and other characteristics</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KSAOs) needed to successfully perform the job.</a:t>
                      </a:r>
                      <a:endParaRPr lang="en-US" dirty="0"/>
                    </a:p>
                  </a:txBody>
                  <a:tcPr/>
                </a:tc>
              </a:tr>
              <a:tr h="370840">
                <a:tc>
                  <a:txBody>
                    <a:bodyPr/>
                    <a:lstStyle/>
                    <a:p>
                      <a:r>
                        <a:rPr lang="en-US" dirty="0" smtClean="0"/>
                        <a:t>Performance evaluation</a:t>
                      </a:r>
                      <a:endParaRPr lang="en-US" dirty="0"/>
                    </a:p>
                  </a:txBody>
                  <a:tcPr/>
                </a:tc>
                <a:tc>
                  <a:txBody>
                    <a:bodyPr/>
                    <a:lstStyle/>
                    <a:p>
                      <a:r>
                        <a:rPr lang="en-US" dirty="0" smtClean="0"/>
                        <a:t>An assessment of how well an employee performs the</a:t>
                      </a:r>
                      <a:r>
                        <a:rPr lang="en-US" baseline="0" dirty="0" smtClean="0"/>
                        <a:t> job relative to a set of standards or expectations.</a:t>
                      </a:r>
                      <a:endParaRPr lang="en-US" dirty="0"/>
                    </a:p>
                  </a:txBody>
                  <a:tcPr/>
                </a:tc>
              </a:tr>
            </a:tbl>
          </a:graphicData>
        </a:graphic>
      </p:graphicFrame>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Ranges</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rPr>
              <a:t>	</a:t>
            </a:r>
            <a:r>
              <a:rPr lang="en-US" sz="2400" dirty="0" smtClean="0">
                <a:solidFill>
                  <a:schemeClr val="tx1"/>
                </a:solidFill>
              </a:rPr>
              <a:t>Wage and salary surveys/market research + job evaluation = pay ranges.</a:t>
            </a:r>
          </a:p>
          <a:p>
            <a:pPr>
              <a:buNone/>
            </a:pPr>
            <a:endParaRPr lang="en-US" dirty="0" smtClean="0">
              <a:solidFill>
                <a:schemeClr val="tx1"/>
              </a:solidFill>
            </a:endParaRPr>
          </a:p>
          <a:p>
            <a:pPr>
              <a:buNone/>
            </a:pPr>
            <a:r>
              <a:rPr lang="en-US" dirty="0" smtClean="0">
                <a:solidFill>
                  <a:schemeClr val="tx1"/>
                </a:solidFill>
              </a:rPr>
              <a:t>	</a:t>
            </a:r>
            <a:r>
              <a:rPr lang="en-US" sz="2400" dirty="0" smtClean="0">
                <a:solidFill>
                  <a:schemeClr val="tx1"/>
                </a:solidFill>
              </a:rPr>
              <a:t>Pay ranges are </a:t>
            </a:r>
            <a:r>
              <a:rPr lang="en-US" sz="2400" kern="1200" dirty="0" smtClean="0">
                <a:solidFill>
                  <a:schemeClr val="tx1"/>
                </a:solidFill>
              </a:rPr>
              <a:t>a range of permissible pay for a job or grade of jobs with a minimum, a midpoint and a maximum.</a:t>
            </a:r>
            <a:endParaRPr lang="en-US"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25</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Philosophy and Management</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Seniority-based.</a:t>
            </a:r>
          </a:p>
          <a:p>
            <a:r>
              <a:rPr lang="en-US" sz="2400" dirty="0" smtClean="0">
                <a:solidFill>
                  <a:schemeClr val="tx1"/>
                </a:solidFill>
              </a:rPr>
              <a:t>Cost of living/across the board.</a:t>
            </a:r>
          </a:p>
          <a:p>
            <a:r>
              <a:rPr lang="en-US" sz="2400" dirty="0" smtClean="0">
                <a:solidFill>
                  <a:schemeClr val="tx1"/>
                </a:solidFill>
              </a:rPr>
              <a:t>Performance-based.</a:t>
            </a:r>
          </a:p>
          <a:p>
            <a:pPr lvl="1"/>
            <a:r>
              <a:rPr lang="en-US" sz="2400" dirty="0" smtClean="0">
                <a:solidFill>
                  <a:schemeClr val="tx1"/>
                </a:solidFill>
                <a:sym typeface="Wingdings" pitchFamily="2" charset="2"/>
              </a:rPr>
              <a:t> performance =  pay (increases).</a:t>
            </a:r>
          </a:p>
          <a:p>
            <a:pPr lvl="1"/>
            <a:r>
              <a:rPr lang="en-US" sz="2400" dirty="0" smtClean="0">
                <a:solidFill>
                  <a:schemeClr val="tx1"/>
                </a:solidFill>
                <a:sym typeface="Wingdings" pitchFamily="2" charset="2"/>
              </a:rPr>
              <a:t>No link between pay and seniority.</a:t>
            </a:r>
          </a:p>
          <a:p>
            <a:pPr lvl="1"/>
            <a:r>
              <a:rPr lang="en-US" sz="2400" dirty="0" smtClean="0">
                <a:solidFill>
                  <a:schemeClr val="tx1"/>
                </a:solidFill>
                <a:sym typeface="Wingdings" pitchFamily="2" charset="2"/>
              </a:rPr>
              <a:t>Requires good performance measurement/appraisal systems.</a:t>
            </a:r>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26</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Philosophy and Management</a:t>
            </a:r>
            <a:endParaRPr lang="en-US" dirty="0"/>
          </a:p>
        </p:txBody>
      </p:sp>
      <p:sp>
        <p:nvSpPr>
          <p:cNvPr id="3" name="Content Placeholder 2"/>
          <p:cNvSpPr>
            <a:spLocks noGrp="1"/>
          </p:cNvSpPr>
          <p:nvPr>
            <p:ph idx="1"/>
          </p:nvPr>
        </p:nvSpPr>
        <p:spPr>
          <a:xfrm>
            <a:off x="1524000" y="1295400"/>
            <a:ext cx="6858000" cy="4830763"/>
          </a:xfrm>
        </p:spPr>
        <p:txBody>
          <a:bodyPr/>
          <a:lstStyle/>
          <a:p>
            <a:pPr lvl="1">
              <a:buNone/>
            </a:pPr>
            <a:endParaRPr lang="en-US" dirty="0" smtClean="0">
              <a:solidFill>
                <a:schemeClr val="tx1"/>
              </a:solidFill>
              <a:sym typeface="Wingdings" pitchFamily="2" charset="2"/>
            </a:endParaRPr>
          </a:p>
          <a:p>
            <a:pPr lvl="1" algn="ctr">
              <a:buNone/>
            </a:pPr>
            <a:r>
              <a:rPr lang="en-US" dirty="0" smtClean="0">
                <a:solidFill>
                  <a:schemeClr val="tx1"/>
                </a:solidFill>
                <a:sym typeface="Wingdings" pitchFamily="2" charset="2"/>
              </a:rPr>
              <a:t>Example Merit Increase Matrix </a:t>
            </a:r>
          </a:p>
          <a:p>
            <a:pPr lvl="1" algn="ctr">
              <a:buNone/>
            </a:pPr>
            <a:r>
              <a:rPr lang="en-US" dirty="0" smtClean="0">
                <a:solidFill>
                  <a:schemeClr val="tx1"/>
                </a:solidFill>
                <a:sym typeface="Wingdings" pitchFamily="2" charset="2"/>
              </a:rPr>
              <a:t>When Based on Performance</a:t>
            </a:r>
          </a:p>
          <a:p>
            <a:endParaRPr lang="en-US" dirty="0" smtClean="0">
              <a:solidFill>
                <a:schemeClr val="tx1"/>
              </a:solidFill>
            </a:endParaRPr>
          </a:p>
          <a:p>
            <a:endParaRPr lang="en-US"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27</a:t>
            </a:fld>
            <a:endParaRPr lang="en-US" dirty="0"/>
          </a:p>
        </p:txBody>
      </p:sp>
      <p:graphicFrame>
        <p:nvGraphicFramePr>
          <p:cNvPr id="6" name="Table 5"/>
          <p:cNvGraphicFramePr>
            <a:graphicFrameLocks noGrp="1"/>
          </p:cNvGraphicFramePr>
          <p:nvPr/>
        </p:nvGraphicFramePr>
        <p:xfrm>
          <a:off x="1828799" y="2743200"/>
          <a:ext cx="7162801" cy="1752600"/>
        </p:xfrm>
        <a:graphic>
          <a:graphicData uri="http://schemas.openxmlformats.org/drawingml/2006/table">
            <a:tbl>
              <a:tblPr firstRow="1" bandRow="1">
                <a:tableStyleId>{5C22544A-7EE6-4342-B048-85BDC9FD1C3A}</a:tableStyleId>
              </a:tblPr>
              <a:tblGrid>
                <a:gridCol w="1386348"/>
                <a:gridCol w="693175"/>
                <a:gridCol w="1309329"/>
                <a:gridCol w="1232310"/>
                <a:gridCol w="1155291"/>
                <a:gridCol w="1386348"/>
              </a:tblGrid>
              <a:tr h="995559">
                <a:tc>
                  <a:txBody>
                    <a:bodyPr/>
                    <a:lstStyle/>
                    <a:p>
                      <a:pPr algn="ctr"/>
                      <a:r>
                        <a:rPr lang="en-US" sz="1400" dirty="0" smtClean="0">
                          <a:solidFill>
                            <a:schemeClr val="accent2"/>
                          </a:solidFill>
                        </a:rPr>
                        <a:t>Performance Rating</a:t>
                      </a:r>
                      <a:endParaRPr lang="en-US" sz="1400" dirty="0">
                        <a:solidFill>
                          <a:schemeClr val="accent2"/>
                        </a:solidFill>
                      </a:endParaRPr>
                    </a:p>
                  </a:txBody>
                  <a:tcPr/>
                </a:tc>
                <a:tc>
                  <a:txBody>
                    <a:bodyPr/>
                    <a:lstStyle/>
                    <a:p>
                      <a:pPr algn="ctr"/>
                      <a:r>
                        <a:rPr lang="en-US" sz="1400" dirty="0" smtClean="0">
                          <a:solidFill>
                            <a:schemeClr val="accent2"/>
                          </a:solidFill>
                        </a:rPr>
                        <a:t>Poor</a:t>
                      </a:r>
                      <a:endParaRPr lang="en-US" sz="1400" dirty="0">
                        <a:solidFill>
                          <a:schemeClr val="accent2"/>
                        </a:solidFill>
                      </a:endParaRPr>
                    </a:p>
                  </a:txBody>
                  <a:tcPr/>
                </a:tc>
                <a:tc>
                  <a:txBody>
                    <a:bodyPr/>
                    <a:lstStyle/>
                    <a:p>
                      <a:pPr algn="ctr"/>
                      <a:r>
                        <a:rPr lang="en-US" sz="1400" dirty="0" smtClean="0">
                          <a:solidFill>
                            <a:schemeClr val="accent2"/>
                          </a:solidFill>
                        </a:rPr>
                        <a:t>Needs Improvement</a:t>
                      </a:r>
                      <a:endParaRPr lang="en-US" sz="1400" dirty="0">
                        <a:solidFill>
                          <a:schemeClr val="accent2"/>
                        </a:solidFill>
                      </a:endParaRPr>
                    </a:p>
                  </a:txBody>
                  <a:tcPr/>
                </a:tc>
                <a:tc>
                  <a:txBody>
                    <a:bodyPr/>
                    <a:lstStyle/>
                    <a:p>
                      <a:pPr algn="ctr"/>
                      <a:r>
                        <a:rPr lang="en-US" sz="1400" dirty="0" smtClean="0">
                          <a:solidFill>
                            <a:schemeClr val="accent2"/>
                          </a:solidFill>
                        </a:rPr>
                        <a:t>Satisfactory</a:t>
                      </a:r>
                      <a:endParaRPr lang="en-US" sz="1400" dirty="0">
                        <a:solidFill>
                          <a:schemeClr val="accent2"/>
                        </a:solidFill>
                      </a:endParaRPr>
                    </a:p>
                  </a:txBody>
                  <a:tcPr/>
                </a:tc>
                <a:tc>
                  <a:txBody>
                    <a:bodyPr/>
                    <a:lstStyle/>
                    <a:p>
                      <a:pPr algn="ctr"/>
                      <a:r>
                        <a:rPr lang="en-US" sz="1400" dirty="0" smtClean="0">
                          <a:solidFill>
                            <a:schemeClr val="accent2"/>
                          </a:solidFill>
                        </a:rPr>
                        <a:t>Very Good</a:t>
                      </a:r>
                      <a:endParaRPr lang="en-US" sz="1400" dirty="0">
                        <a:solidFill>
                          <a:schemeClr val="accent2"/>
                        </a:solidFill>
                      </a:endParaRPr>
                    </a:p>
                  </a:txBody>
                  <a:tcPr/>
                </a:tc>
                <a:tc>
                  <a:txBody>
                    <a:bodyPr/>
                    <a:lstStyle/>
                    <a:p>
                      <a:pPr algn="ctr"/>
                      <a:r>
                        <a:rPr lang="en-US" sz="1400" dirty="0" smtClean="0">
                          <a:solidFill>
                            <a:schemeClr val="accent2"/>
                          </a:solidFill>
                        </a:rPr>
                        <a:t>Outstanding</a:t>
                      </a:r>
                      <a:endParaRPr lang="en-US" sz="1400" dirty="0">
                        <a:solidFill>
                          <a:schemeClr val="accent2"/>
                        </a:solidFill>
                      </a:endParaRPr>
                    </a:p>
                  </a:txBody>
                  <a:tcPr/>
                </a:tc>
              </a:tr>
              <a:tr h="757041">
                <a:tc>
                  <a:txBody>
                    <a:bodyPr/>
                    <a:lstStyle/>
                    <a:p>
                      <a:pPr algn="ctr"/>
                      <a:r>
                        <a:rPr lang="en-US" sz="1600" dirty="0" smtClean="0"/>
                        <a:t>Merit Increase</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4%</a:t>
                      </a:r>
                      <a:endParaRPr lang="en-US" sz="1600" dirty="0"/>
                    </a:p>
                  </a:txBody>
                  <a:tcPr/>
                </a:tc>
                <a:tc>
                  <a:txBody>
                    <a:bodyPr/>
                    <a:lstStyle/>
                    <a:p>
                      <a:pPr algn="ctr"/>
                      <a:r>
                        <a:rPr lang="en-US" sz="1600" dirty="0" smtClean="0"/>
                        <a:t>5%</a:t>
                      </a:r>
                      <a:endParaRPr lang="en-US" sz="1600" dirty="0"/>
                    </a:p>
                  </a:txBody>
                  <a:tcPr/>
                </a:tc>
                <a:tc>
                  <a:txBody>
                    <a:bodyPr/>
                    <a:lstStyle/>
                    <a:p>
                      <a:pPr algn="ctr"/>
                      <a:r>
                        <a:rPr lang="en-US" sz="1600" dirty="0" smtClean="0"/>
                        <a:t>7%</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 and Compensation Systems</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Fair Labor Standards Act (FLSA):</a:t>
            </a:r>
          </a:p>
          <a:p>
            <a:pPr lvl="1"/>
            <a:r>
              <a:rPr lang="en-US" sz="2400" dirty="0" smtClean="0">
                <a:solidFill>
                  <a:schemeClr val="tx1"/>
                </a:solidFill>
              </a:rPr>
              <a:t>Federal minimum wage.</a:t>
            </a:r>
          </a:p>
          <a:p>
            <a:pPr lvl="1"/>
            <a:r>
              <a:rPr lang="en-US" sz="2400" dirty="0" smtClean="0">
                <a:solidFill>
                  <a:schemeClr val="tx1"/>
                </a:solidFill>
              </a:rPr>
              <a:t>Overtime.</a:t>
            </a:r>
          </a:p>
          <a:p>
            <a:pPr lvl="1"/>
            <a:r>
              <a:rPr lang="en-US" sz="2400" dirty="0" smtClean="0">
                <a:solidFill>
                  <a:schemeClr val="tx1"/>
                </a:solidFill>
              </a:rPr>
              <a:t>Exempt vs. nonexempt.</a:t>
            </a:r>
          </a:p>
          <a:p>
            <a:r>
              <a:rPr lang="en-US" sz="2400" dirty="0" smtClean="0">
                <a:solidFill>
                  <a:schemeClr val="tx1"/>
                </a:solidFill>
              </a:rPr>
              <a:t>Equal Pay Act:</a:t>
            </a:r>
          </a:p>
          <a:p>
            <a:pPr lvl="1"/>
            <a:r>
              <a:rPr lang="en-US" sz="2400" dirty="0" smtClean="0">
                <a:solidFill>
                  <a:schemeClr val="tx1"/>
                </a:solidFill>
              </a:rPr>
              <a:t>Title VII of the Civil Rights Act of 1964 also applies to pay.</a:t>
            </a: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28</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 and Compensation Systems</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Employee Retirement Income Security Act (ERISA):</a:t>
            </a:r>
          </a:p>
          <a:p>
            <a:pPr lvl="1"/>
            <a:r>
              <a:rPr lang="en-US" sz="2400" dirty="0" smtClean="0">
                <a:solidFill>
                  <a:schemeClr val="tx1"/>
                </a:solidFill>
              </a:rPr>
              <a:t>Applies to pension/retirement benefits plans.</a:t>
            </a:r>
          </a:p>
          <a:p>
            <a:r>
              <a:rPr lang="en-US" sz="2400" dirty="0" smtClean="0">
                <a:solidFill>
                  <a:schemeClr val="tx1"/>
                </a:solidFill>
              </a:rPr>
              <a:t>Consolidated Omnibus Budget Reconciliation Act (COBRA):</a:t>
            </a:r>
          </a:p>
          <a:p>
            <a:pPr lvl="1"/>
            <a:r>
              <a:rPr lang="en-US" sz="2400" dirty="0" smtClean="0">
                <a:solidFill>
                  <a:schemeClr val="tx1"/>
                </a:solidFill>
              </a:rPr>
              <a:t>Health care insurance continuation.</a:t>
            </a:r>
          </a:p>
          <a:p>
            <a:r>
              <a:rPr lang="en-US" sz="2400" dirty="0" smtClean="0">
                <a:solidFill>
                  <a:schemeClr val="tx1"/>
                </a:solidFill>
              </a:rPr>
              <a:t>Health Insurance Portability and Accountability Act (HIPAA).</a:t>
            </a:r>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29</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Rewards</a:t>
            </a:r>
            <a:endParaRPr lang="en-US" dirty="0"/>
          </a:p>
        </p:txBody>
      </p:sp>
      <p:sp>
        <p:nvSpPr>
          <p:cNvPr id="3" name="Content Placeholder 2"/>
          <p:cNvSpPr>
            <a:spLocks noGrp="1"/>
          </p:cNvSpPr>
          <p:nvPr>
            <p:ph idx="1"/>
          </p:nvPr>
        </p:nvSpPr>
        <p:spPr>
          <a:xfrm>
            <a:off x="1828800" y="1295401"/>
            <a:ext cx="6858000" cy="4267200"/>
          </a:xfrm>
        </p:spPr>
        <p:txBody>
          <a:bodyPr/>
          <a:lstStyle/>
          <a:p>
            <a:r>
              <a:rPr lang="en-US" sz="2400" dirty="0" smtClean="0"/>
              <a:t>A system of rewards.</a:t>
            </a:r>
          </a:p>
          <a:p>
            <a:r>
              <a:rPr lang="en-US" sz="2400" dirty="0" smtClean="0"/>
              <a:t>Not just compensation and benefits.</a:t>
            </a:r>
          </a:p>
          <a:p>
            <a:r>
              <a:rPr lang="en-US" sz="2400" dirty="0" smtClean="0"/>
              <a:t>Includes anything and everything employees value and the employer is willing and able to offer.</a:t>
            </a:r>
          </a:p>
          <a:p>
            <a:r>
              <a:rPr lang="en-US" sz="2400" dirty="0" smtClean="0"/>
              <a:t>Includes compensation and non-compensation elements.</a:t>
            </a:r>
          </a:p>
          <a:p>
            <a:r>
              <a:rPr lang="en-US" sz="2400" dirty="0" smtClean="0"/>
              <a:t>Different value levels.</a:t>
            </a:r>
            <a:endParaRPr lang="en-US" sz="2400"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3</a:t>
            </a:fld>
            <a:endParaRPr lang="en-US" dirty="0"/>
          </a:p>
        </p:txBody>
      </p:sp>
      <p:sp>
        <p:nvSpPr>
          <p:cNvPr id="6" name="TextBox 5"/>
          <p:cNvSpPr txBox="1"/>
          <p:nvPr/>
        </p:nvSpPr>
        <p:spPr>
          <a:xfrm>
            <a:off x="1828800" y="5943600"/>
            <a:ext cx="4343400" cy="276999"/>
          </a:xfrm>
          <a:prstGeom prst="rect">
            <a:avLst/>
          </a:prstGeom>
          <a:noFill/>
        </p:spPr>
        <p:txBody>
          <a:bodyPr wrap="square" rtlCol="0">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 and Compensation Systems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The Patient Protection and Affordable Care Act </a:t>
            </a:r>
            <a:br>
              <a:rPr lang="en-US" b="1" dirty="0" smtClean="0"/>
            </a:br>
            <a:r>
              <a:rPr lang="en-US" b="1" dirty="0" smtClean="0"/>
              <a:t>of 2010</a:t>
            </a:r>
          </a:p>
          <a:p>
            <a:r>
              <a:rPr lang="en-US" dirty="0" smtClean="0"/>
              <a:t>Signed into law March 23, 2010, by President Obama, the Act is the most significant change to health care law since the 1965 creation of Medicare and Medicaid.</a:t>
            </a:r>
          </a:p>
          <a:p>
            <a:r>
              <a:rPr lang="en-US" dirty="0" smtClean="0"/>
              <a:t>The Act does not require employers to provide health care coverage to employees, but it does provide incentives and penalties to encourage it. </a:t>
            </a:r>
          </a:p>
          <a:p>
            <a:r>
              <a:rPr lang="en-US" dirty="0" smtClean="0"/>
              <a:t>The Act will take eight years to fully be implemented and many of the provisions have yet to be fleshed out through regulatory guidance. </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30</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(SHRM, 2010)</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 and Compensation Systems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The Patient Protection and Affordable Care Act </a:t>
            </a:r>
            <a:br>
              <a:rPr lang="en-US" b="1" dirty="0" smtClean="0"/>
            </a:br>
            <a:r>
              <a:rPr lang="en-US" b="1" dirty="0" smtClean="0"/>
              <a:t>of 2010</a:t>
            </a:r>
          </a:p>
          <a:p>
            <a:r>
              <a:rPr lang="en-US" dirty="0" smtClean="0"/>
              <a:t>Employers who had health care plans in effect on the date of the law’s enactment are considered “grandfathered” and their employer options differ from plans established after enactment. </a:t>
            </a:r>
          </a:p>
          <a:p>
            <a:r>
              <a:rPr lang="en-US" dirty="0" smtClean="0"/>
              <a:t>Starting in 2010, all health care plans must offer:</a:t>
            </a:r>
          </a:p>
          <a:p>
            <a:pPr lvl="1"/>
            <a:r>
              <a:rPr lang="en-US" dirty="0" smtClean="0"/>
              <a:t>Coverage for young adults.</a:t>
            </a:r>
          </a:p>
          <a:p>
            <a:pPr lvl="1"/>
            <a:r>
              <a:rPr lang="en-US" dirty="0" smtClean="0"/>
              <a:t>No cap on lifetime benefits.</a:t>
            </a:r>
          </a:p>
          <a:p>
            <a:pPr lvl="1"/>
            <a:r>
              <a:rPr lang="en-US" dirty="0" smtClean="0"/>
              <a:t>No limit on pre-existing conditions.</a:t>
            </a:r>
          </a:p>
          <a:p>
            <a:pPr lvl="1"/>
            <a:r>
              <a:rPr lang="en-US" dirty="0" smtClean="0"/>
              <a:t>Automatic coverage. </a:t>
            </a:r>
          </a:p>
          <a:p>
            <a:pPr lvl="8">
              <a:buNone/>
            </a:pPr>
            <a:r>
              <a:rPr lang="en-US" dirty="0" smtClean="0"/>
              <a:t>(Kushner, 2010)</a:t>
            </a:r>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 and Compensation Systems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The Patient Protection and Affordable Care Act </a:t>
            </a:r>
            <a:br>
              <a:rPr lang="en-US" b="1" dirty="0" smtClean="0"/>
            </a:br>
            <a:r>
              <a:rPr lang="en-US" b="1" dirty="0" smtClean="0"/>
              <a:t>of 2010</a:t>
            </a:r>
          </a:p>
          <a:p>
            <a:r>
              <a:rPr lang="en-US" dirty="0" smtClean="0"/>
              <a:t>State-created health insurance exchanges (SHOPs).</a:t>
            </a:r>
          </a:p>
          <a:p>
            <a:r>
              <a:rPr lang="en-US" dirty="0" smtClean="0"/>
              <a:t>Employer penalties.</a:t>
            </a:r>
          </a:p>
          <a:p>
            <a:r>
              <a:rPr lang="en-US" dirty="0" smtClean="0"/>
              <a:t>Employer incentives.</a:t>
            </a:r>
          </a:p>
          <a:p>
            <a:pPr lvl="8">
              <a:buNone/>
            </a:pPr>
            <a:endParaRPr lang="en-US" dirty="0" smtClean="0"/>
          </a:p>
          <a:p>
            <a:pPr lvl="8">
              <a:buNone/>
            </a:pPr>
            <a:endParaRPr lang="en-US" dirty="0" smtClean="0"/>
          </a:p>
          <a:p>
            <a:pPr lvl="8">
              <a:buNone/>
            </a:pPr>
            <a:endParaRPr lang="en-US" dirty="0" smtClean="0"/>
          </a:p>
          <a:p>
            <a:pPr lvl="8">
              <a:buNone/>
            </a:pPr>
            <a:endParaRPr lang="en-US" dirty="0" smtClean="0"/>
          </a:p>
          <a:p>
            <a:pPr lvl="8">
              <a:buNone/>
            </a:pPr>
            <a:endParaRPr lang="en-US" dirty="0" smtClean="0"/>
          </a:p>
          <a:p>
            <a:pPr lvl="8">
              <a:buNone/>
            </a:pPr>
            <a:endParaRPr lang="en-US" dirty="0" smtClean="0"/>
          </a:p>
          <a:p>
            <a:pPr lvl="8">
              <a:buNone/>
            </a:pPr>
            <a:endParaRPr lang="en-US" dirty="0" smtClean="0"/>
          </a:p>
          <a:p>
            <a:pPr lvl="8">
              <a:buNone/>
            </a:pPr>
            <a:r>
              <a:rPr lang="en-US" dirty="0" smtClean="0"/>
              <a:t>(Kushner, 2010)</a:t>
            </a:r>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dirty="0" err="1" smtClean="0"/>
              <a:t>Byars</a:t>
            </a:r>
            <a:r>
              <a:rPr lang="en-US" dirty="0" smtClean="0"/>
              <a:t>, L.L., &amp; Rue, L.W. (2004). </a:t>
            </a:r>
            <a:r>
              <a:rPr lang="en-US" i="1" dirty="0" smtClean="0"/>
              <a:t>Human resource management, 7</a:t>
            </a:r>
            <a:r>
              <a:rPr lang="en-US" i="1" baseline="30000" dirty="0" smtClean="0"/>
              <a:t>th</a:t>
            </a:r>
            <a:r>
              <a:rPr lang="en-US" i="1" dirty="0" smtClean="0"/>
              <a:t> edition</a:t>
            </a:r>
            <a:r>
              <a:rPr lang="en-US" dirty="0" smtClean="0"/>
              <a:t>. New York: The McGraw-Hill Companies, Inc.</a:t>
            </a:r>
          </a:p>
          <a:p>
            <a:pPr>
              <a:buNone/>
            </a:pPr>
            <a:r>
              <a:rPr lang="en-US" dirty="0" smtClean="0"/>
              <a:t>Henderson, R.I. (2006). </a:t>
            </a:r>
            <a:r>
              <a:rPr lang="en-US" i="1" dirty="0" smtClean="0"/>
              <a:t>Compensation management in a knowledge-based world, 10</a:t>
            </a:r>
            <a:r>
              <a:rPr lang="en-US" i="1" baseline="30000" dirty="0" smtClean="0"/>
              <a:t>th</a:t>
            </a:r>
            <a:r>
              <a:rPr lang="en-US" i="1" dirty="0" smtClean="0"/>
              <a:t> edition</a:t>
            </a:r>
            <a:r>
              <a:rPr lang="en-US" dirty="0" smtClean="0"/>
              <a:t>. New Jersey: Pearson Education, Inc.</a:t>
            </a:r>
          </a:p>
          <a:p>
            <a:pPr>
              <a:buNone/>
            </a:pPr>
            <a:r>
              <a:rPr lang="en-US" dirty="0" smtClean="0"/>
              <a:t>Mathis, R.L., &amp; Jackson, J.H. (2006). </a:t>
            </a:r>
            <a:r>
              <a:rPr lang="en-US" i="1" dirty="0" smtClean="0"/>
              <a:t>Human resource management, 11</a:t>
            </a:r>
            <a:r>
              <a:rPr lang="en-US" i="1" baseline="30000" dirty="0" smtClean="0"/>
              <a:t>th</a:t>
            </a:r>
            <a:r>
              <a:rPr lang="en-US" i="1" dirty="0" smtClean="0"/>
              <a:t> edition</a:t>
            </a:r>
            <a:r>
              <a:rPr lang="en-US" dirty="0" smtClean="0"/>
              <a:t>. Ohio: South-Western.</a:t>
            </a:r>
          </a:p>
          <a:p>
            <a:pPr>
              <a:buNone/>
            </a:pPr>
            <a:r>
              <a:rPr lang="en-US" dirty="0" smtClean="0"/>
              <a:t>U.S. Bureau of Labor Statistics (March 10, 2010). Employer Costs for Employee Compensation. </a:t>
            </a:r>
            <a:r>
              <a:rPr lang="en-US" i="1" dirty="0" smtClean="0"/>
              <a:t>Economic News Release.</a:t>
            </a:r>
            <a:r>
              <a:rPr lang="en-US" dirty="0" smtClean="0"/>
              <a:t> </a:t>
            </a:r>
          </a:p>
          <a:p>
            <a:pPr>
              <a:buNone/>
            </a:pPr>
            <a:r>
              <a:rPr lang="en-US" dirty="0" err="1" smtClean="0"/>
              <a:t>WorldatWork</a:t>
            </a:r>
            <a:r>
              <a:rPr lang="en-US" dirty="0" smtClean="0"/>
              <a:t> (2008). </a:t>
            </a:r>
            <a:r>
              <a:rPr lang="en-US" i="1" dirty="0" smtClean="0"/>
              <a:t>Total rewards model</a:t>
            </a:r>
            <a:r>
              <a:rPr lang="en-US" dirty="0" smtClean="0"/>
              <a:t>.</a:t>
            </a:r>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33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457200"/>
          </a:xfrm>
        </p:spPr>
        <p:txBody>
          <a:bodyPr/>
          <a:lstStyle/>
          <a:p>
            <a:r>
              <a:rPr lang="en-US" dirty="0" smtClean="0"/>
              <a:t>Distribution of Compensation and Benefits</a:t>
            </a:r>
            <a:endParaRPr lang="en-US" dirty="0"/>
          </a:p>
        </p:txBody>
      </p:sp>
      <p:graphicFrame>
        <p:nvGraphicFramePr>
          <p:cNvPr id="6" name="Content Placeholder 5"/>
          <p:cNvGraphicFramePr>
            <a:graphicFrameLocks noGrp="1"/>
          </p:cNvGraphicFramePr>
          <p:nvPr>
            <p:ph idx="1"/>
          </p:nvPr>
        </p:nvGraphicFramePr>
        <p:xfrm>
          <a:off x="1600200" y="1219200"/>
          <a:ext cx="5867400" cy="2514599"/>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4</a:t>
            </a:fld>
            <a:endParaRPr lang="en-US" dirty="0"/>
          </a:p>
        </p:txBody>
      </p:sp>
      <p:graphicFrame>
        <p:nvGraphicFramePr>
          <p:cNvPr id="7" name="Chart 6"/>
          <p:cNvGraphicFramePr/>
          <p:nvPr/>
        </p:nvGraphicFramePr>
        <p:xfrm>
          <a:off x="1524000" y="3733800"/>
          <a:ext cx="5943600" cy="2667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905000" y="838200"/>
            <a:ext cx="6400800" cy="307777"/>
          </a:xfrm>
          <a:prstGeom prst="rect">
            <a:avLst/>
          </a:prstGeom>
          <a:noFill/>
        </p:spPr>
        <p:txBody>
          <a:bodyPr wrap="square" rtlCol="0">
            <a:spAutoFit/>
          </a:bodyPr>
          <a:lstStyle/>
          <a:p>
            <a:r>
              <a:rPr lang="en-US" sz="1400" dirty="0" smtClean="0"/>
              <a:t>U.S. Bureau of Labor Statistics (Dec. 2009)</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a:xfrm>
            <a:off x="1828800" y="1295401"/>
            <a:ext cx="6858000" cy="3886200"/>
          </a:xfrm>
        </p:spPr>
        <p:txBody>
          <a:bodyPr/>
          <a:lstStyle/>
          <a:p>
            <a:pPr>
              <a:buNone/>
            </a:pPr>
            <a:r>
              <a:rPr lang="en-US" sz="2400" b="1" dirty="0" smtClean="0"/>
              <a:t>Monetary Payments</a:t>
            </a:r>
          </a:p>
          <a:p>
            <a:r>
              <a:rPr lang="en-US" sz="2400" dirty="0" smtClean="0">
                <a:solidFill>
                  <a:schemeClr val="tx1"/>
                </a:solidFill>
              </a:rPr>
              <a:t>Base wages, salary:</a:t>
            </a:r>
          </a:p>
          <a:p>
            <a:pPr lvl="1"/>
            <a:r>
              <a:rPr lang="en-US" sz="2400" dirty="0" smtClean="0">
                <a:solidFill>
                  <a:schemeClr val="tx1"/>
                </a:solidFill>
              </a:rPr>
              <a:t>Hourly, weekly or monthly pay that employees receive in exchange for work.</a:t>
            </a:r>
          </a:p>
          <a:p>
            <a:pPr lvl="1"/>
            <a:r>
              <a:rPr lang="en-US" sz="2400" dirty="0" smtClean="0">
                <a:solidFill>
                  <a:schemeClr val="tx1"/>
                </a:solidFill>
              </a:rPr>
              <a:t>Differentials for shift and/or special skills (also known as premium pay (e.g., bi-lingual or multi-lingual skills).</a:t>
            </a:r>
          </a:p>
          <a:p>
            <a:pPr lvl="1">
              <a:buNone/>
            </a:pPr>
            <a:endParaRPr lang="en-US" dirty="0" smtClean="0">
              <a:solidFill>
                <a:schemeClr val="tx1"/>
              </a:solidFill>
            </a:endParaRPr>
          </a:p>
          <a:p>
            <a:endParaRPr lang="en-US"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5</a:t>
            </a:fld>
            <a:endParaRPr lang="en-US" dirty="0"/>
          </a:p>
        </p:txBody>
      </p:sp>
      <p:sp>
        <p:nvSpPr>
          <p:cNvPr id="6" name="TextBox 5"/>
          <p:cNvSpPr txBox="1"/>
          <p:nvPr/>
        </p:nvSpPr>
        <p:spPr>
          <a:xfrm>
            <a:off x="1828800" y="5943600"/>
            <a:ext cx="4343400" cy="276999"/>
          </a:xfrm>
          <a:prstGeom prst="rect">
            <a:avLst/>
          </a:prstGeom>
          <a:noFill/>
        </p:spPr>
        <p:txBody>
          <a:bodyPr wrap="square" rtlCol="0">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p:txBody>
          <a:bodyPr/>
          <a:lstStyle/>
          <a:p>
            <a:pPr>
              <a:buNone/>
            </a:pPr>
            <a:r>
              <a:rPr lang="en-US" sz="2400" b="1" dirty="0" smtClean="0"/>
              <a:t>Monetary Payments (continued)</a:t>
            </a:r>
          </a:p>
          <a:p>
            <a:r>
              <a:rPr lang="en-US" sz="2400" dirty="0" smtClean="0">
                <a:solidFill>
                  <a:schemeClr val="tx1"/>
                </a:solidFill>
              </a:rPr>
              <a:t>Variable pay is pay that varies based on performance.</a:t>
            </a:r>
          </a:p>
          <a:p>
            <a:pPr lvl="1"/>
            <a:r>
              <a:rPr lang="en-US" sz="2400" dirty="0" smtClean="0">
                <a:solidFill>
                  <a:schemeClr val="tx1"/>
                </a:solidFill>
              </a:rPr>
              <a:t>Piece-rate plans: Payment based on units produced.</a:t>
            </a:r>
          </a:p>
          <a:p>
            <a:pPr lvl="1"/>
            <a:r>
              <a:rPr lang="en-US" sz="2400" dirty="0" smtClean="0">
                <a:solidFill>
                  <a:schemeClr val="tx1"/>
                </a:solidFill>
              </a:rPr>
              <a:t>Differential piece-rate plans.</a:t>
            </a:r>
          </a:p>
          <a:p>
            <a:pPr lvl="1"/>
            <a:r>
              <a:rPr lang="en-US" sz="2400" dirty="0" smtClean="0">
                <a:solidFill>
                  <a:schemeClr val="tx1"/>
                </a:solidFill>
              </a:rPr>
              <a:t>Commission: Rewards based on volume.</a:t>
            </a:r>
          </a:p>
          <a:p>
            <a:pPr lvl="2"/>
            <a:r>
              <a:rPr lang="en-US" sz="2400" dirty="0" smtClean="0">
                <a:solidFill>
                  <a:schemeClr val="tx1"/>
                </a:solidFill>
              </a:rPr>
              <a:t>Typically reserved for sales personnel.</a:t>
            </a:r>
          </a:p>
          <a:p>
            <a:pPr lvl="2"/>
            <a:r>
              <a:rPr lang="en-US" sz="2400" dirty="0" smtClean="0">
                <a:solidFill>
                  <a:schemeClr val="tx1"/>
                </a:solidFill>
              </a:rPr>
              <a:t>“Draw.”</a:t>
            </a:r>
          </a:p>
          <a:p>
            <a:pPr lvl="1">
              <a:buNone/>
            </a:pPr>
            <a:endParaRPr lang="en-US" dirty="0" smtClean="0"/>
          </a:p>
          <a:p>
            <a:pPr>
              <a:buNone/>
            </a:pP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6</a:t>
            </a:fld>
            <a:endParaRPr lang="en-US" dirty="0"/>
          </a:p>
        </p:txBody>
      </p:sp>
      <p:sp>
        <p:nvSpPr>
          <p:cNvPr id="6" name="TextBox 5"/>
          <p:cNvSpPr txBox="1"/>
          <p:nvPr/>
        </p:nvSpPr>
        <p:spPr>
          <a:xfrm>
            <a:off x="1828800" y="5943600"/>
            <a:ext cx="4343400" cy="276999"/>
          </a:xfrm>
          <a:prstGeom prst="rect">
            <a:avLst/>
          </a:prstGeom>
          <a:noFill/>
        </p:spPr>
        <p:txBody>
          <a:bodyPr wrap="square" rtlCol="0">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p:txBody>
          <a:bodyPr/>
          <a:lstStyle/>
          <a:p>
            <a:pPr>
              <a:buNone/>
            </a:pPr>
            <a:r>
              <a:rPr lang="en-US" sz="2400" b="1" dirty="0" smtClean="0"/>
              <a:t>Monetary Payments (continued)</a:t>
            </a:r>
          </a:p>
          <a:p>
            <a:r>
              <a:rPr lang="en-US" sz="2400" dirty="0" smtClean="0">
                <a:solidFill>
                  <a:schemeClr val="tx1"/>
                </a:solidFill>
              </a:rPr>
              <a:t>Variable pay is pay that varies based on performance.</a:t>
            </a:r>
          </a:p>
          <a:p>
            <a:pPr lvl="1"/>
            <a:r>
              <a:rPr lang="en-US" sz="2400" dirty="0" smtClean="0">
                <a:solidFill>
                  <a:schemeClr val="tx1"/>
                </a:solidFill>
              </a:rPr>
              <a:t>Bonus: One-time reward for good performance.</a:t>
            </a:r>
          </a:p>
          <a:p>
            <a:pPr lvl="1"/>
            <a:r>
              <a:rPr lang="en-US" sz="2400" dirty="0" smtClean="0">
                <a:solidFill>
                  <a:schemeClr val="tx1"/>
                </a:solidFill>
              </a:rPr>
              <a:t>Stock options: Options to buy company stock at a pre-determined price.</a:t>
            </a:r>
          </a:p>
          <a:p>
            <a:pPr lvl="1"/>
            <a:r>
              <a:rPr lang="en-US" sz="2400" dirty="0" smtClean="0">
                <a:solidFill>
                  <a:schemeClr val="tx1"/>
                </a:solidFill>
              </a:rPr>
              <a:t>Profit sharing: Opportunity to share in the organization’s profits.</a:t>
            </a:r>
            <a:endParaRPr lang="en-US" sz="2400" dirty="0" smtClean="0"/>
          </a:p>
          <a:p>
            <a:pPr>
              <a:buNone/>
            </a:pPr>
            <a:endParaRPr lang="en-US" dirty="0" smtClean="0">
              <a:solidFill>
                <a:schemeClr val="tx1"/>
              </a:solidFill>
            </a:endParaRPr>
          </a:p>
          <a:p>
            <a:pPr>
              <a:buNone/>
            </a:pPr>
            <a:endParaRPr lang="en-US" dirty="0" smtClean="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7</a:t>
            </a:fld>
            <a:endParaRPr lang="en-US" dirty="0"/>
          </a:p>
        </p:txBody>
      </p:sp>
      <p:sp>
        <p:nvSpPr>
          <p:cNvPr id="6" name="TextBox 5"/>
          <p:cNvSpPr txBox="1"/>
          <p:nvPr/>
        </p:nvSpPr>
        <p:spPr>
          <a:xfrm>
            <a:off x="1828800" y="5943600"/>
            <a:ext cx="4343400" cy="276999"/>
          </a:xfrm>
          <a:prstGeom prst="rect">
            <a:avLst/>
          </a:prstGeom>
          <a:noFill/>
        </p:spPr>
        <p:txBody>
          <a:bodyPr wrap="square" rtlCol="0">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a:xfrm>
            <a:off x="1828800" y="1295400"/>
            <a:ext cx="6858000" cy="5287963"/>
          </a:xfrm>
        </p:spPr>
        <p:txBody>
          <a:bodyPr/>
          <a:lstStyle/>
          <a:p>
            <a:pPr>
              <a:buNone/>
            </a:pPr>
            <a:r>
              <a:rPr lang="en-US" sz="2400" b="1" dirty="0" smtClean="0">
                <a:solidFill>
                  <a:schemeClr val="tx1"/>
                </a:solidFill>
              </a:rPr>
              <a:t>Benefits</a:t>
            </a:r>
          </a:p>
          <a:p>
            <a:pPr>
              <a:buNone/>
            </a:pPr>
            <a:r>
              <a:rPr lang="en-US" dirty="0" smtClean="0">
                <a:solidFill>
                  <a:schemeClr val="tx1"/>
                </a:solidFill>
              </a:rPr>
              <a:t>	Rewards based on organization membership and sometimes position held.</a:t>
            </a:r>
          </a:p>
          <a:p>
            <a:pPr>
              <a:buNone/>
            </a:pPr>
            <a:endParaRPr lang="en-US" dirty="0" smtClean="0">
              <a:solidFill>
                <a:schemeClr val="tx1"/>
              </a:solidFill>
            </a:endParaRPr>
          </a:p>
          <a:p>
            <a:pPr>
              <a:buNone/>
            </a:pPr>
            <a:r>
              <a:rPr lang="en-US" sz="2400" b="1" dirty="0" smtClean="0">
                <a:solidFill>
                  <a:schemeClr val="tx1"/>
                </a:solidFill>
              </a:rPr>
              <a:t>Legally Required Benefits</a:t>
            </a:r>
          </a:p>
          <a:p>
            <a:r>
              <a:rPr lang="en-US" dirty="0" smtClean="0">
                <a:solidFill>
                  <a:schemeClr val="tx1"/>
                </a:solidFill>
              </a:rPr>
              <a:t>Social Security: Federally administered insurance and retirement program.</a:t>
            </a:r>
          </a:p>
          <a:p>
            <a:r>
              <a:rPr lang="en-US" dirty="0" smtClean="0">
                <a:solidFill>
                  <a:schemeClr val="tx1"/>
                </a:solidFill>
              </a:rPr>
              <a:t>Unemployment compensation: Provides income to employees who have lost their jobs.</a:t>
            </a:r>
          </a:p>
          <a:p>
            <a:r>
              <a:rPr lang="en-US" dirty="0" smtClean="0">
                <a:solidFill>
                  <a:schemeClr val="tx1"/>
                </a:solidFill>
              </a:rPr>
              <a:t>Workers’ compensation: Protects employees who are injured on the job.</a:t>
            </a:r>
          </a:p>
          <a:p>
            <a:pPr>
              <a:buNone/>
            </a:pPr>
            <a:endParaRPr lang="en-US" dirty="0" smtClean="0">
              <a:solidFill>
                <a:schemeClr val="tx1"/>
              </a:solidFill>
            </a:endParaRPr>
          </a:p>
          <a:p>
            <a:pPr>
              <a:buNone/>
            </a:pPr>
            <a:endParaRPr lang="en-US" sz="2400" dirty="0" smtClean="0">
              <a:solidFill>
                <a:schemeClr val="tx1"/>
              </a:solidFill>
            </a:endParaRPr>
          </a:p>
          <a:p>
            <a:pPr>
              <a:lnSpc>
                <a:spcPct val="90000"/>
              </a:lnSpc>
            </a:pPr>
            <a:endParaRPr lang="en-US" sz="2400" dirty="0" smtClean="0">
              <a:solidFill>
                <a:schemeClr val="tx1"/>
              </a:solidFill>
            </a:endParaRPr>
          </a:p>
          <a:p>
            <a:pPr lvl="1">
              <a:lnSpc>
                <a:spcPct val="90000"/>
              </a:lnSpc>
              <a:buNone/>
            </a:pPr>
            <a:endParaRPr lang="en-US" dirty="0" smtClean="0">
              <a:solidFill>
                <a:schemeClr val="tx1"/>
              </a:solidFill>
            </a:endParaRPr>
          </a:p>
          <a:p>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8</a:t>
            </a:fld>
            <a:endParaRPr lang="en-US" dirty="0"/>
          </a:p>
        </p:txBody>
      </p:sp>
      <p:sp>
        <p:nvSpPr>
          <p:cNvPr id="6" name="TextBox 5"/>
          <p:cNvSpPr txBox="1"/>
          <p:nvPr/>
        </p:nvSpPr>
        <p:spPr>
          <a:xfrm>
            <a:off x="1828800" y="5943600"/>
            <a:ext cx="4343400" cy="276999"/>
          </a:xfrm>
          <a:prstGeom prst="rect">
            <a:avLst/>
          </a:prstGeom>
          <a:noFill/>
        </p:spPr>
        <p:txBody>
          <a:bodyPr wrap="square" rtlCol="0">
            <a:spAutoFit/>
          </a:bodyPr>
          <a:lstStyle/>
          <a:p>
            <a:r>
              <a:rPr lang="en-US" sz="1200" dirty="0" smtClean="0"/>
              <a:t>(</a:t>
            </a:r>
            <a:r>
              <a:rPr lang="en-US" sz="1200" dirty="0" err="1" smtClean="0"/>
              <a:t>Byars</a:t>
            </a:r>
            <a:r>
              <a:rPr lang="en-US" sz="1200" dirty="0" smtClean="0"/>
              <a:t> &amp; Rue, 2004)</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p:txBody>
          <a:bodyPr/>
          <a:lstStyle/>
          <a:p>
            <a:pPr>
              <a:buNone/>
            </a:pPr>
            <a:r>
              <a:rPr lang="en-US" sz="2400" b="1" dirty="0" smtClean="0">
                <a:solidFill>
                  <a:schemeClr val="tx1"/>
                </a:solidFill>
              </a:rPr>
              <a:t>Other Commonly Offered Employee Benefits</a:t>
            </a:r>
          </a:p>
          <a:p>
            <a:pPr>
              <a:lnSpc>
                <a:spcPct val="90000"/>
              </a:lnSpc>
            </a:pPr>
            <a:r>
              <a:rPr lang="en-US" sz="2400" dirty="0" smtClean="0">
                <a:solidFill>
                  <a:schemeClr val="tx1"/>
                </a:solidFill>
              </a:rPr>
              <a:t>Pay for time not worked (e.g., holidays, vacation).</a:t>
            </a:r>
          </a:p>
          <a:p>
            <a:pPr>
              <a:lnSpc>
                <a:spcPct val="90000"/>
              </a:lnSpc>
            </a:pPr>
            <a:r>
              <a:rPr lang="en-US" sz="2400" dirty="0" smtClean="0">
                <a:solidFill>
                  <a:schemeClr val="tx1"/>
                </a:solidFill>
              </a:rPr>
              <a:t>Disability income continuation (provides income to employees in the event of illness or disability).</a:t>
            </a:r>
          </a:p>
          <a:p>
            <a:pPr>
              <a:lnSpc>
                <a:spcPct val="90000"/>
              </a:lnSpc>
            </a:pPr>
            <a:r>
              <a:rPr lang="en-US" sz="2400" dirty="0" smtClean="0">
                <a:solidFill>
                  <a:schemeClr val="tx1"/>
                </a:solidFill>
              </a:rPr>
              <a:t>Retirement savings programs (provides income continuation following retirement).</a:t>
            </a:r>
          </a:p>
          <a:p>
            <a:pPr>
              <a:lnSpc>
                <a:spcPct val="90000"/>
              </a:lnSpc>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9</a:t>
            </a:fld>
            <a:endParaRPr lang="en-US" dirty="0"/>
          </a:p>
        </p:txBody>
      </p:sp>
      <p:sp>
        <p:nvSpPr>
          <p:cNvPr id="6" name="Rectangle 5"/>
          <p:cNvSpPr/>
          <p:nvPr/>
        </p:nvSpPr>
        <p:spPr>
          <a:xfrm>
            <a:off x="1752600" y="58674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talRewards">
  <a:themeElements>
    <a:clrScheme name="TotalRew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talRewar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otalRew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talReward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talReward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talReward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talReward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talReward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talReward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talReward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talReward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talReward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talReward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talReward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F5DB6BD8021045A577E5251CFE9010" ma:contentTypeVersion="1" ma:contentTypeDescription="Create a new document." ma:contentTypeScope="" ma:versionID="578a37ca766b8759b628c3066ba06616">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8062C27-ABA0-4426-ADB8-0A18200D93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64CCEF-8170-4B0D-9117-702623C8B283}">
  <ds:schemaRefs>
    <ds:schemaRef ds:uri="http://schemas.microsoft.com/sharepoint/v3/contenttype/forms"/>
  </ds:schemaRefs>
</ds:datastoreItem>
</file>

<file path=customXml/itemProps3.xml><?xml version="1.0" encoding="utf-8"?>
<ds:datastoreItem xmlns:ds="http://schemas.openxmlformats.org/officeDocument/2006/customXml" ds:itemID="{87B61484-20C3-4ADE-8F58-43D8C1CD2999}">
  <ds:schemaRefs>
    <ds:schemaRef ds:uri="http://purl.org/dc/dcmitype/"/>
    <ds:schemaRef ds:uri="http://schemas.microsoft.com/office/2006/metadata/properties"/>
    <ds:schemaRef ds:uri="http://purl.org/dc/elements/1.1/"/>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Total Rewards Template</Template>
  <TotalTime>266</TotalTime>
  <Words>7972</Words>
  <Application>Microsoft Office PowerPoint</Application>
  <PresentationFormat>On-screen Show (4:3)</PresentationFormat>
  <Paragraphs>733</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TotalRewards</vt:lpstr>
      <vt:lpstr>Total Rewards:  It’s More Than Just a Paycheck!</vt:lpstr>
      <vt:lpstr>Learning Objectives</vt:lpstr>
      <vt:lpstr>Total Rewards</vt:lpstr>
      <vt:lpstr>Distribution of Compensation and Benefits</vt:lpstr>
      <vt:lpstr>Compensation Elements of Total Rewards</vt:lpstr>
      <vt:lpstr>Compensation Elements of Total Rewards</vt:lpstr>
      <vt:lpstr>Compensation Elements of Total Rewards</vt:lpstr>
      <vt:lpstr>Compensation Elements of Total Rewards</vt:lpstr>
      <vt:lpstr>Compensation Elements of Total Rewards</vt:lpstr>
      <vt:lpstr>Compensation Elements of Total Rewards</vt:lpstr>
      <vt:lpstr>Non-compensation Elements of Total Rewards</vt:lpstr>
      <vt:lpstr>Non-compensation Elements of Total Rewards</vt:lpstr>
      <vt:lpstr>Non-compensation Elements of Total Rewards</vt:lpstr>
      <vt:lpstr>Non-compensation Elements of Total Rewards</vt:lpstr>
      <vt:lpstr>Recognizing and Realizing Value in Rewards</vt:lpstr>
      <vt:lpstr>Communication of Rewards Systems</vt:lpstr>
      <vt:lpstr>Communication of Rewards Systems</vt:lpstr>
      <vt:lpstr>Communicating the Non-compensation Elements of Total Rewards</vt:lpstr>
      <vt:lpstr>Roles and Responsibilities</vt:lpstr>
      <vt:lpstr>How Do Organizations Determine What to Pay Employees?</vt:lpstr>
      <vt:lpstr>Wage and Salary Surveys (Market Research)</vt:lpstr>
      <vt:lpstr>A Word of Caution About Salary Surveys </vt:lpstr>
      <vt:lpstr>Job Evaluation</vt:lpstr>
      <vt:lpstr>Terminology</vt:lpstr>
      <vt:lpstr>Pay Ranges</vt:lpstr>
      <vt:lpstr>Compensation Philosophy and Management</vt:lpstr>
      <vt:lpstr>Compensation Philosophy and Management</vt:lpstr>
      <vt:lpstr>Federal Law and Compensation Systems</vt:lpstr>
      <vt:lpstr>Federal Law and Compensation Systems</vt:lpstr>
      <vt:lpstr>Federal Law and Compensation Systems</vt:lpstr>
      <vt:lpstr>Federal Law and Compensation Systems</vt:lpstr>
      <vt:lpstr>Federal Law and Compensation Systems</vt:lpstr>
      <vt:lpstr>References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Audra Nelson</dc:creator>
  <cp:lastModifiedBy>Andrea Evers</cp:lastModifiedBy>
  <cp:revision>482</cp:revision>
  <dcterms:created xsi:type="dcterms:W3CDTF">2009-01-23T23:24:06Z</dcterms:created>
  <dcterms:modified xsi:type="dcterms:W3CDTF">2015-01-23T19:29:06Z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0x010100ADF5DB6BD8021045A577E5251CFE9010</vt:lpwstr>
  </property>
</Properties>
</file>